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23"/>
  </p:notesMasterIdLst>
  <p:sldIdLst>
    <p:sldId id="1129" r:id="rId3"/>
    <p:sldId id="964" r:id="rId4"/>
    <p:sldId id="1223" r:id="rId5"/>
    <p:sldId id="1051" r:id="rId6"/>
    <p:sldId id="1050" r:id="rId7"/>
    <p:sldId id="1351" r:id="rId8"/>
    <p:sldId id="1271" r:id="rId9"/>
    <p:sldId id="1225" r:id="rId10"/>
    <p:sldId id="1227" r:id="rId11"/>
    <p:sldId id="1228" r:id="rId12"/>
    <p:sldId id="1272" r:id="rId13"/>
    <p:sldId id="1229" r:id="rId14"/>
    <p:sldId id="1230" r:id="rId15"/>
    <p:sldId id="1352" r:id="rId16"/>
    <p:sldId id="1353" r:id="rId17"/>
    <p:sldId id="1354" r:id="rId18"/>
    <p:sldId id="1355" r:id="rId19"/>
    <p:sldId id="1356" r:id="rId20"/>
    <p:sldId id="1357" r:id="rId21"/>
    <p:sldId id="1358" r:id="rId22"/>
    <p:sldId id="1359" r:id="rId23"/>
    <p:sldId id="1300" r:id="rId24"/>
    <p:sldId id="1360" r:id="rId25"/>
    <p:sldId id="1361" r:id="rId26"/>
    <p:sldId id="1232" r:id="rId27"/>
    <p:sldId id="1233" r:id="rId28"/>
    <p:sldId id="1259" r:id="rId29"/>
    <p:sldId id="1231" r:id="rId30"/>
    <p:sldId id="1260" r:id="rId31"/>
    <p:sldId id="1273" r:id="rId32"/>
    <p:sldId id="1261" r:id="rId33"/>
    <p:sldId id="1262" r:id="rId34"/>
    <p:sldId id="1263" r:id="rId35"/>
    <p:sldId id="1264" r:id="rId36"/>
    <p:sldId id="1234" r:id="rId37"/>
    <p:sldId id="1238" r:id="rId38"/>
    <p:sldId id="1245" r:id="rId39"/>
    <p:sldId id="1244" r:id="rId40"/>
    <p:sldId id="1241" r:id="rId41"/>
    <p:sldId id="1242" r:id="rId42"/>
    <p:sldId id="1243" r:id="rId43"/>
    <p:sldId id="1246" r:id="rId44"/>
    <p:sldId id="1249" r:id="rId45"/>
    <p:sldId id="1250" r:id="rId46"/>
    <p:sldId id="1252" r:id="rId47"/>
    <p:sldId id="1253" r:id="rId48"/>
    <p:sldId id="1254" r:id="rId49"/>
    <p:sldId id="1255" r:id="rId50"/>
    <p:sldId id="1267" r:id="rId51"/>
    <p:sldId id="1268" r:id="rId52"/>
    <p:sldId id="1269" r:id="rId53"/>
    <p:sldId id="1274" r:id="rId54"/>
    <p:sldId id="1280" r:id="rId55"/>
    <p:sldId id="1281" r:id="rId56"/>
    <p:sldId id="1284" r:id="rId57"/>
    <p:sldId id="1282" r:id="rId58"/>
    <p:sldId id="1285" r:id="rId59"/>
    <p:sldId id="1286" r:id="rId60"/>
    <p:sldId id="1287" r:id="rId61"/>
    <p:sldId id="1276" r:id="rId62"/>
    <p:sldId id="1365" r:id="rId63"/>
    <p:sldId id="1366" r:id="rId64"/>
    <p:sldId id="1289" r:id="rId65"/>
    <p:sldId id="1290" r:id="rId66"/>
    <p:sldId id="1291" r:id="rId67"/>
    <p:sldId id="1299" r:id="rId68"/>
    <p:sldId id="1301" r:id="rId69"/>
    <p:sldId id="1292" r:id="rId70"/>
    <p:sldId id="1293" r:id="rId71"/>
    <p:sldId id="1363" r:id="rId72"/>
    <p:sldId id="1364" r:id="rId73"/>
    <p:sldId id="1298" r:id="rId74"/>
    <p:sldId id="1297" r:id="rId75"/>
    <p:sldId id="1362" r:id="rId76"/>
    <p:sldId id="1302" r:id="rId77"/>
    <p:sldId id="1277" r:id="rId78"/>
    <p:sldId id="1303" r:id="rId79"/>
    <p:sldId id="1304" r:id="rId80"/>
    <p:sldId id="1305" r:id="rId81"/>
    <p:sldId id="1306" r:id="rId82"/>
    <p:sldId id="1307" r:id="rId83"/>
    <p:sldId id="1310" r:id="rId84"/>
    <p:sldId id="1309" r:id="rId85"/>
    <p:sldId id="1308" r:id="rId86"/>
    <p:sldId id="1311" r:id="rId87"/>
    <p:sldId id="1312" r:id="rId88"/>
    <p:sldId id="1313" r:id="rId89"/>
    <p:sldId id="1314" r:id="rId90"/>
    <p:sldId id="1315" r:id="rId91"/>
    <p:sldId id="1316" r:id="rId92"/>
    <p:sldId id="1317" r:id="rId93"/>
    <p:sldId id="1318" r:id="rId94"/>
    <p:sldId id="1320" r:id="rId95"/>
    <p:sldId id="1321" r:id="rId96"/>
    <p:sldId id="2628" r:id="rId97"/>
    <p:sldId id="1323" r:id="rId98"/>
    <p:sldId id="1324" r:id="rId99"/>
    <p:sldId id="1325" r:id="rId100"/>
    <p:sldId id="1326" r:id="rId101"/>
    <p:sldId id="1278" r:id="rId102"/>
    <p:sldId id="1327" r:id="rId103"/>
    <p:sldId id="1328" r:id="rId104"/>
    <p:sldId id="1279" r:id="rId105"/>
    <p:sldId id="1329" r:id="rId106"/>
    <p:sldId id="1330" r:id="rId107"/>
    <p:sldId id="1332" r:id="rId108"/>
    <p:sldId id="1333" r:id="rId109"/>
    <p:sldId id="1334" r:id="rId110"/>
    <p:sldId id="1335" r:id="rId111"/>
    <p:sldId id="1338" r:id="rId112"/>
    <p:sldId id="1339" r:id="rId113"/>
    <p:sldId id="1340" r:id="rId114"/>
    <p:sldId id="1341" r:id="rId115"/>
    <p:sldId id="1342" r:id="rId116"/>
    <p:sldId id="1343" r:id="rId117"/>
    <p:sldId id="1336" r:id="rId118"/>
    <p:sldId id="1337" r:id="rId119"/>
    <p:sldId id="1038" r:id="rId120"/>
    <p:sldId id="1265" r:id="rId121"/>
    <p:sldId id="1266" r:id="rId1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325" autoAdjust="0"/>
    <p:restoredTop sz="81793" autoAdjust="0"/>
  </p:normalViewPr>
  <p:slideViewPr>
    <p:cSldViewPr snapToGrid="0" snapToObjects="1">
      <p:cViewPr varScale="1">
        <p:scale>
          <a:sx n="78" d="100"/>
          <a:sy n="78" d="100"/>
        </p:scale>
        <p:origin x="84" y="1272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presProps" Target="presProps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9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11/23/2024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https://freegeektime.com/100100901/479755/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https://www.cs.emory.edu/~cheung/Courses/558/Syllabus/13-Routing/broadcast.html#:~:text=Broadcasting%20Link%20State%20information%20in%20the%20Centralized%20Routing%20Algorithm&amp;text=Recall%20that%20in%20the%20link,all%20nodes%20in%20the%20network.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208806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091336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57737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72194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540768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4199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150767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03011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53031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286703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437789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977017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354713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94329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829071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577019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430133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272929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Each router then locally runs Dijkstra’s shortest-path algorithm to determine a shortest-path tree to all </a:t>
            </a:r>
            <a:r>
              <a:rPr lang="en-US" sz="1800" i="1" dirty="0">
                <a:effectLst/>
                <a:latin typeface="TimesLTPro"/>
              </a:rPr>
              <a:t>subnets</a:t>
            </a:r>
            <a:r>
              <a:rPr lang="en-US" sz="1800" dirty="0">
                <a:effectLst/>
                <a:latin typeface="TimesLTPro"/>
              </a:rPr>
              <a:t>, with itself as the root node. </a:t>
            </a:r>
            <a:endParaRPr lang="en-US" dirty="0">
              <a:effectLst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872170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Since an inter-AS routing protocol involves coordination among multiple ASs, communicating ASs must run the same inter-AS routing protocol. In fact, in the Internet, all ASs run the same inter-AS routing protocol, called the Border Gateway Protocol, more commonly known as </a:t>
            </a:r>
            <a:r>
              <a:rPr lang="en-US" sz="1800" b="1" dirty="0">
                <a:effectLst/>
                <a:latin typeface="TimesLTPro"/>
              </a:rPr>
              <a:t>BGP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251488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205307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418081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356570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253271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213300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455104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and so in this sense a migration away from “protocols” is indeed underway!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Explain structure of Orion in figure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Repeat after each reveal</a:t>
            </a:r>
            <a:r>
              <a:rPr lang="en-US" b="1" dirty="0"/>
              <a:t>: no protocol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1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Coflows: “a </a:t>
            </a:r>
            <a:r>
              <a:rPr lang="en-US" i="1" dirty="0">
                <a:solidFill>
                  <a:srgbClr val="C00000"/>
                </a:solidFill>
              </a:rPr>
              <a:t>collection of flows </a:t>
            </a:r>
            <a:r>
              <a:rPr lang="en-US" dirty="0"/>
              <a:t>between two groups of machines with associated semantics and a collective objective”; [Sigcomm’13, Sigcomm’15, Sigcomm’18].  Not unlike multiprocessor scheduling in the 1980’s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0B9AD7C-0B85-8241-942C-312D41AE2098}" type="slidenum">
              <a:rPr lang="en-US" smtClean="0"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304724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9293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68351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479829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357335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4084262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84295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93440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5592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1. </a:t>
            </a:r>
            <a:r>
              <a:rPr lang="zh-CN" altLang="en-US" dirty="0"/>
              <a:t>目标、结果</a:t>
            </a:r>
            <a:br>
              <a:rPr lang="en-US" altLang="zh-CN" dirty="0"/>
            </a:br>
            <a:r>
              <a:rPr lang="en-US" altLang="zh-CN" dirty="0"/>
              <a:t>2. </a:t>
            </a:r>
            <a:r>
              <a:rPr lang="zh-CN" altLang="en-US" dirty="0"/>
              <a:t>输入</a:t>
            </a:r>
            <a:br>
              <a:rPr lang="en-US" altLang="zh-CN" dirty="0"/>
            </a:br>
            <a:r>
              <a:rPr lang="en-US" altLang="zh-CN" dirty="0"/>
              <a:t>3. </a:t>
            </a:r>
            <a:r>
              <a:rPr lang="zh-CN" altLang="en-US" dirty="0"/>
              <a:t>原则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39.emf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.emf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.emf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image" Target="../media/image6.png"/><Relationship Id="rId21" Type="http://schemas.openxmlformats.org/officeDocument/2006/relationships/image" Target="../media/image24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23" Type="http://schemas.openxmlformats.org/officeDocument/2006/relationships/image" Target="../media/image26.png"/><Relationship Id="rId10" Type="http://schemas.openxmlformats.org/officeDocument/2006/relationships/image" Target="../media/image13.png"/><Relationship Id="rId19" Type="http://schemas.openxmlformats.org/officeDocument/2006/relationships/image" Target="../media/image22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Relationship Id="rId22" Type="http://schemas.openxmlformats.org/officeDocument/2006/relationships/image" Target="../media/image25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4.jpe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Network layer control plane: our goals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understand principles behind network control plane: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traditional routing algorithms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SDN controllers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network management, configuration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 dirty="0"/>
              <a:t>instantiation, implementation in the Internet:</a:t>
            </a:r>
          </a:p>
          <a:p>
            <a:pPr lvl="1"/>
            <a:r>
              <a:rPr lang="en-US" sz="2800" dirty="0"/>
              <a:t>OSPF, BGP</a:t>
            </a:r>
          </a:p>
          <a:p>
            <a:pPr lvl="1"/>
            <a:r>
              <a:rPr lang="en-US" sz="2800" dirty="0"/>
              <a:t>OpenFlow, ODL and ONOS controllers</a:t>
            </a:r>
          </a:p>
          <a:p>
            <a:pPr lvl="1"/>
            <a:r>
              <a:rPr lang="en-US" sz="2800" dirty="0"/>
              <a:t>Internet Control Message Protocol: ICMP</a:t>
            </a:r>
          </a:p>
          <a:p>
            <a:pPr lvl="1"/>
            <a:r>
              <a:rPr lang="en-US" sz="2800" dirty="0"/>
              <a:t>SNMP, YANG/NETCONF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20951948-B008-E644-A413-AF8F2E6FB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fast do 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 dirty="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 dirty="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21309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605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5D8288-A30F-B346-89F2-6C4A6812F9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075" y="1557773"/>
            <a:ext cx="10515600" cy="2230456"/>
          </a:xfrm>
        </p:spPr>
        <p:txBody>
          <a:bodyPr>
            <a:normAutofit fontScale="92500" lnSpcReduction="10000"/>
          </a:bodyPr>
          <a:lstStyle/>
          <a:p>
            <a:pPr indent="-284163">
              <a:defRPr/>
            </a:pPr>
            <a:r>
              <a:rPr lang="en-US" sz="3200" dirty="0">
                <a:solidFill>
                  <a:srgbClr val="0000A8"/>
                </a:solidFill>
              </a:rPr>
              <a:t>autonomous systems (aka “network”): </a:t>
            </a:r>
            <a:r>
              <a:rPr lang="en-US" sz="3200" dirty="0"/>
              <a:t>1000s of interacting hardware/software components</a:t>
            </a:r>
          </a:p>
          <a:p>
            <a:pPr indent="-284163">
              <a:defRPr/>
            </a:pPr>
            <a:r>
              <a:rPr lang="en-US" sz="3200" dirty="0"/>
              <a:t>other complex systems requiring monitoring, configuration, control:</a:t>
            </a:r>
          </a:p>
          <a:p>
            <a:pPr lvl="1">
              <a:defRPr/>
            </a:pPr>
            <a:r>
              <a:rPr lang="en-US" sz="3000" dirty="0"/>
              <a:t>jet airplane, nuclear power plant, others?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network management?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20A614A-762E-7F4E-AB21-A93FB6D5C4DE}"/>
              </a:ext>
            </a:extLst>
          </p:cNvPr>
          <p:cNvGrpSpPr/>
          <p:nvPr/>
        </p:nvGrpSpPr>
        <p:grpSpPr>
          <a:xfrm>
            <a:off x="1981694" y="4123789"/>
            <a:ext cx="8232775" cy="2093913"/>
            <a:chOff x="1981694" y="4123789"/>
            <a:chExt cx="8232775" cy="2093913"/>
          </a:xfrm>
        </p:grpSpPr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4AAF62B5-79AA-B240-A8E8-8798C98BC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1207" y="4153952"/>
              <a:ext cx="6962775" cy="2000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"</a:t>
              </a:r>
              <a:r>
                <a:rPr lang="en-US" sz="2000" dirty="0">
                  <a:solidFill>
                    <a:srgbClr val="000099"/>
                  </a:solidFill>
                  <a:latin typeface="Arial"/>
                  <a:cs typeface="Arial"/>
                </a:rPr>
                <a:t>Network management</a:t>
              </a:r>
              <a:r>
                <a:rPr lang="en-US" sz="2000" dirty="0">
                  <a:latin typeface="Arial"/>
                  <a:cs typeface="Arial"/>
                </a:rPr>
                <a:t> includes the deployment, integration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coordination of the hardware, software, and human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elements to monitor, test, poll, configure, analyze, evaluate,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control the network and element resources to meet the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real-time, operational performance, and Quality of Service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requirements at a reasonable cost."</a:t>
              </a:r>
              <a:r>
                <a:rPr lang="en-US" dirty="0">
                  <a:latin typeface="Arial"/>
                  <a:cs typeface="Arial"/>
                </a:rPr>
                <a:t> 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C047F7E7-348B-A04F-BBBB-2D9AFE81A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957" y="4123789"/>
              <a:ext cx="7148512" cy="209391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aphicFrame>
          <p:nvGraphicFramePr>
            <p:cNvPr id="9" name="Object 8">
              <a:extLst>
                <a:ext uri="{FF2B5EF4-FFF2-40B4-BE49-F238E27FC236}">
                  <a16:creationId xmlns:a16="http://schemas.microsoft.com/office/drawing/2014/main" id="{326F51F9-30EF-DB47-86E4-F731C95FAECA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61886416"/>
                </p:ext>
              </p:extLst>
            </p:nvPr>
          </p:nvGraphicFramePr>
          <p:xfrm>
            <a:off x="1981694" y="4317464"/>
            <a:ext cx="1123950" cy="1600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43" name="Clip" r:id="rId3" imgW="2870200" imgH="4089400" progId="MS_ClipArt_Gallery.2">
                    <p:embed/>
                  </p:oleObj>
                </mc:Choice>
                <mc:Fallback>
                  <p:oleObj name="Clip" r:id="rId3" imgW="2870200" imgH="4089400" progId="MS_ClipArt_Gallery.2">
                    <p:embed/>
                    <p:pic>
                      <p:nvPicPr>
                        <p:cNvPr id="3380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81694" y="4317464"/>
                          <a:ext cx="1123950" cy="1600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41997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Components of network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3968383" y="2925460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6787" y="3158537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67286" y="4112624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150" y="4603162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2112" y="3653837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425" y="4592049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3982954" y="2808993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5091628" y="2760942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6514625" y="5150849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5273431" y="5539343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7193560" y="4043476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5792273" y="5919778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3623562" y="1917794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5649769" y="4179021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2739071" y="2226350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851B6279-A7BE-4E47-8F0D-1E0B5B9927C3}"/>
              </a:ext>
            </a:extLst>
          </p:cNvPr>
          <p:cNvSpPr txBox="1"/>
          <p:nvPr/>
        </p:nvSpPr>
        <p:spPr>
          <a:xfrm>
            <a:off x="440674" y="1905917"/>
            <a:ext cx="2787267" cy="1809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Managing server: </a:t>
            </a:r>
            <a:r>
              <a:rPr lang="en-US" sz="2000" dirty="0"/>
              <a:t>application, typically with network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managers (humans) in the loop</a:t>
            </a:r>
          </a:p>
          <a:p>
            <a:endParaRPr lang="en-US" dirty="0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D86A2D3-053E-DB45-B6EB-20F153132718}"/>
              </a:ext>
            </a:extLst>
          </p:cNvPr>
          <p:cNvSpPr txBox="1"/>
          <p:nvPr/>
        </p:nvSpPr>
        <p:spPr>
          <a:xfrm>
            <a:off x="8615190" y="1619479"/>
            <a:ext cx="33381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Managed device: </a:t>
            </a:r>
            <a:r>
              <a:rPr lang="en-US" sz="2000" dirty="0"/>
              <a:t>equipment with manageable, configurable hardware, software components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9C058F17-BF0D-9544-BD13-6E703C2F1A38}"/>
              </a:ext>
            </a:extLst>
          </p:cNvPr>
          <p:cNvSpPr txBox="1"/>
          <p:nvPr/>
        </p:nvSpPr>
        <p:spPr>
          <a:xfrm>
            <a:off x="9066884" y="3095739"/>
            <a:ext cx="2423710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Data: </a:t>
            </a:r>
            <a:r>
              <a:rPr lang="en-US" sz="2000" dirty="0"/>
              <a:t>device “state” configuration data, operational data, device statistics</a:t>
            </a:r>
          </a:p>
          <a:p>
            <a:endParaRPr lang="en-US" dirty="0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6498569" y="3831275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5979637" y="2571162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3C019CDE-6D8E-E849-BBBA-330EBB7E77A3}"/>
              </a:ext>
            </a:extLst>
          </p:cNvPr>
          <p:cNvGrpSpPr/>
          <p:nvPr/>
        </p:nvGrpSpPr>
        <p:grpSpPr>
          <a:xfrm>
            <a:off x="440676" y="2159308"/>
            <a:ext cx="6861671" cy="4060952"/>
            <a:chOff x="440676" y="2159308"/>
            <a:chExt cx="6861671" cy="4060952"/>
          </a:xfrm>
        </p:grpSpPr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C3E77657-D6B4-FB41-BF96-304F7910CA28}"/>
                </a:ext>
              </a:extLst>
            </p:cNvPr>
            <p:cNvSpPr txBox="1"/>
            <p:nvPr/>
          </p:nvSpPr>
          <p:spPr>
            <a:xfrm>
              <a:off x="440676" y="3745736"/>
              <a:ext cx="2930486" cy="24745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C00000"/>
                  </a:solidFill>
                </a:rPr>
                <a:t>Network management protocol: </a:t>
              </a:r>
              <a:r>
                <a:rPr lang="en-US" sz="2000" dirty="0"/>
                <a:t>used by managing server to query, configure, manage device; used by devices to inform managing server of data, events.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013479D8-647E-ED40-9E3A-796896B7987C}"/>
                </a:ext>
              </a:extLst>
            </p:cNvPr>
            <p:cNvGrpSpPr/>
            <p:nvPr/>
          </p:nvGrpSpPr>
          <p:grpSpPr>
            <a:xfrm>
              <a:off x="3831136" y="2159308"/>
              <a:ext cx="3471211" cy="2974551"/>
              <a:chOff x="3831136" y="2159308"/>
              <a:chExt cx="3471211" cy="2974551"/>
            </a:xfrm>
          </p:grpSpPr>
          <p:cxnSp>
            <p:nvCxnSpPr>
              <p:cNvPr id="357" name="Straight Arrow Connector 356">
                <a:extLst>
                  <a:ext uri="{FF2B5EF4-FFF2-40B4-BE49-F238E27FC236}">
                    <a16:creationId xmlns:a16="http://schemas.microsoft.com/office/drawing/2014/main" id="{C55AE397-27AA-BE4B-975E-8544311A4C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3870" y="3013112"/>
                <a:ext cx="0" cy="2120747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Arrow Connector 358">
                <a:extLst>
                  <a:ext uri="{FF2B5EF4-FFF2-40B4-BE49-F238E27FC236}">
                    <a16:creationId xmlns:a16="http://schemas.microsoft.com/office/drawing/2014/main" id="{82DB823B-7FF4-1D4C-9AAC-0F7C4CB366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0190"/>
                <a:ext cx="3471211" cy="1856610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Arrow Connector 360">
                <a:extLst>
                  <a:ext uri="{FF2B5EF4-FFF2-40B4-BE49-F238E27FC236}">
                    <a16:creationId xmlns:a16="http://schemas.microsoft.com/office/drawing/2014/main" id="{C3E2E8C5-9CBE-7642-9F35-4C488B987B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6864"/>
                <a:ext cx="3294941" cy="599523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Arrow Connector 364">
                <a:extLst>
                  <a:ext uri="{FF2B5EF4-FFF2-40B4-BE49-F238E27FC236}">
                    <a16:creationId xmlns:a16="http://schemas.microsoft.com/office/drawing/2014/main" id="{421FB380-DB5B-BC41-AFD4-3F7E253971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41147" y="2159308"/>
                <a:ext cx="3084791" cy="860882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Arrow Connector 366">
                <a:extLst>
                  <a:ext uri="{FF2B5EF4-FFF2-40B4-BE49-F238E27FC236}">
                    <a16:creationId xmlns:a16="http://schemas.microsoft.com/office/drawing/2014/main" id="{ACF9E385-09DB-C84D-AE7B-3C13EDBFC0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4473" y="3023527"/>
                <a:ext cx="458433" cy="837885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9421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7" grpId="0"/>
      <p:bldP spid="348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015" y="341652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Network operator approaches to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7427686" y="2947494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6090" y="3180571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26589" y="4134658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729453" y="4625196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1415" y="3675871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35728" y="4614083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7442257" y="2831027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8550931" y="2782976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9973928" y="5172883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8732734" y="5561377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10652863" y="4065510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9251576" y="5941812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7082865" y="1939828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9109072" y="4201055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6198374" y="2248384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9957872" y="3853309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9438940" y="2593196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013479D8-647E-ED40-9E3A-796896B7987C}"/>
              </a:ext>
            </a:extLst>
          </p:cNvPr>
          <p:cNvGrpSpPr/>
          <p:nvPr/>
        </p:nvGrpSpPr>
        <p:grpSpPr>
          <a:xfrm>
            <a:off x="7290439" y="2181342"/>
            <a:ext cx="3471211" cy="2974551"/>
            <a:chOff x="3831136" y="2159308"/>
            <a:chExt cx="3471211" cy="2974551"/>
          </a:xfrm>
        </p:grpSpPr>
        <p:cxnSp>
          <p:nvCxnSpPr>
            <p:cNvPr id="357" name="Straight Arrow Connector 356">
              <a:extLst>
                <a:ext uri="{FF2B5EF4-FFF2-40B4-BE49-F238E27FC236}">
                  <a16:creationId xmlns:a16="http://schemas.microsoft.com/office/drawing/2014/main" id="{C55AE397-27AA-BE4B-975E-8544311A4CE5}"/>
                </a:ext>
              </a:extLst>
            </p:cNvPr>
            <p:cNvCxnSpPr>
              <a:cxnSpLocks/>
            </p:cNvCxnSpPr>
            <p:nvPr/>
          </p:nvCxnSpPr>
          <p:spPr>
            <a:xfrm>
              <a:off x="3833870" y="3013112"/>
              <a:ext cx="0" cy="2120747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>
              <a:extLst>
                <a:ext uri="{FF2B5EF4-FFF2-40B4-BE49-F238E27FC236}">
                  <a16:creationId xmlns:a16="http://schemas.microsoft.com/office/drawing/2014/main" id="{82DB823B-7FF4-1D4C-9AAC-0F7C4CB36642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0190"/>
              <a:ext cx="3471211" cy="1856610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Arrow Connector 360">
              <a:extLst>
                <a:ext uri="{FF2B5EF4-FFF2-40B4-BE49-F238E27FC236}">
                  <a16:creationId xmlns:a16="http://schemas.microsoft.com/office/drawing/2014/main" id="{C3E2E8C5-9CBE-7642-9F35-4C488B987B1F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6864"/>
              <a:ext cx="3294941" cy="599523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Arrow Connector 364">
              <a:extLst>
                <a:ext uri="{FF2B5EF4-FFF2-40B4-BE49-F238E27FC236}">
                  <a16:creationId xmlns:a16="http://schemas.microsoft.com/office/drawing/2014/main" id="{421FB380-DB5B-BC41-AFD4-3F7E253971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41147" y="2159308"/>
              <a:ext cx="3084791" cy="860882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Arrow Connector 366">
              <a:extLst>
                <a:ext uri="{FF2B5EF4-FFF2-40B4-BE49-F238E27FC236}">
                  <a16:creationId xmlns:a16="http://schemas.microsoft.com/office/drawing/2014/main" id="{ACF9E385-09DB-C84D-AE7B-3C13EDBFC0DC}"/>
                </a:ext>
              </a:extLst>
            </p:cNvPr>
            <p:cNvCxnSpPr>
              <a:cxnSpLocks/>
            </p:cNvCxnSpPr>
            <p:nvPr/>
          </p:nvCxnSpPr>
          <p:spPr>
            <a:xfrm>
              <a:off x="3834473" y="3023527"/>
              <a:ext cx="458433" cy="837885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Rectangle 3">
            <a:extLst>
              <a:ext uri="{FF2B5EF4-FFF2-40B4-BE49-F238E27FC236}">
                <a16:creationId xmlns:a16="http://schemas.microsoft.com/office/drawing/2014/main" id="{B1F7E91D-9830-244A-9EAC-A7AA760D51B8}"/>
              </a:ext>
            </a:extLst>
          </p:cNvPr>
          <p:cNvSpPr txBox="1">
            <a:spLocks noChangeArrowheads="1"/>
          </p:cNvSpPr>
          <p:nvPr/>
        </p:nvSpPr>
        <p:spPr>
          <a:xfrm>
            <a:off x="564423" y="1441374"/>
            <a:ext cx="5560956" cy="122470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CLI </a:t>
            </a:r>
            <a:r>
              <a:rPr lang="en-US" sz="2600" dirty="0"/>
              <a:t>(Command Line Interface) </a:t>
            </a:r>
            <a:endParaRPr lang="en-US" sz="3000" dirty="0"/>
          </a:p>
          <a:p>
            <a:pPr lvl="1"/>
            <a:r>
              <a:rPr lang="en-US" sz="2200" dirty="0"/>
              <a:t>operator issues (types, scripts) direct to individual devices (e.g., vis </a:t>
            </a:r>
            <a:r>
              <a:rPr lang="en-US" sz="2200" dirty="0" err="1"/>
              <a:t>ssh</a:t>
            </a:r>
            <a:r>
              <a:rPr lang="en-US" sz="2200" dirty="0"/>
              <a:t>)</a:t>
            </a:r>
          </a:p>
        </p:txBody>
      </p:sp>
      <p:sp>
        <p:nvSpPr>
          <p:cNvPr id="177" name="Rectangle 3">
            <a:extLst>
              <a:ext uri="{FF2B5EF4-FFF2-40B4-BE49-F238E27FC236}">
                <a16:creationId xmlns:a16="http://schemas.microsoft.com/office/drawing/2014/main" id="{D3894652-CA4D-D44B-BE08-C92193D797CF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2673427"/>
            <a:ext cx="5441606" cy="15350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SNMP/MIB </a:t>
            </a:r>
          </a:p>
          <a:p>
            <a:pPr lvl="1"/>
            <a:r>
              <a:rPr lang="en-US" sz="2200" dirty="0"/>
              <a:t>operator queries/sets devices data (MIB) using Simple Network Management Protocol (SNMP)</a:t>
            </a:r>
          </a:p>
        </p:txBody>
      </p:sp>
      <p:sp>
        <p:nvSpPr>
          <p:cNvPr id="178" name="Rectangle 3">
            <a:extLst>
              <a:ext uri="{FF2B5EF4-FFF2-40B4-BE49-F238E27FC236}">
                <a16:creationId xmlns:a16="http://schemas.microsoft.com/office/drawing/2014/main" id="{55B528AC-68CA-274E-8AC0-BF0DA82DA8AE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4232314"/>
            <a:ext cx="6102618" cy="2355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spcBef>
                <a:spcPts val="0"/>
              </a:spcBef>
              <a:buNone/>
            </a:pPr>
            <a:r>
              <a:rPr lang="en-US" sz="3000" dirty="0">
                <a:solidFill>
                  <a:srgbClr val="C00000"/>
                </a:solidFill>
              </a:rPr>
              <a:t>NETCONF/YANG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more abstract, network-wide, holistic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emphasis on multi-device configuration management.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YANG: data modeling language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NETCONF: communicate YANG-compatible actions/data to/from/among remote devices </a:t>
            </a:r>
          </a:p>
        </p:txBody>
      </p:sp>
    </p:spTree>
    <p:extLst>
      <p:ext uri="{BB962C8B-B14F-4D97-AF65-F5344CB8AC3E}">
        <p14:creationId xmlns:p14="http://schemas.microsoft.com/office/powerpoint/2010/main" val="422524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/>
      <p:bldP spid="178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833077-52B5-4841-9187-941DB1803220}"/>
              </a:ext>
            </a:extLst>
          </p:cNvPr>
          <p:cNvGrpSpPr/>
          <p:nvPr/>
        </p:nvGrpSpPr>
        <p:grpSpPr>
          <a:xfrm>
            <a:off x="1344054" y="1990663"/>
            <a:ext cx="4230478" cy="4057421"/>
            <a:chOff x="6588086" y="2144903"/>
            <a:chExt cx="4230478" cy="4057421"/>
          </a:xfrm>
        </p:grpSpPr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5FA29117-CB2C-A74E-9E10-1044A77B1A26}"/>
                </a:ext>
              </a:extLst>
            </p:cNvPr>
            <p:cNvSpPr>
              <a:spLocks/>
            </p:cNvSpPr>
            <p:nvPr/>
          </p:nvSpPr>
          <p:spPr bwMode="auto">
            <a:xfrm rot="16383367">
              <a:off x="7427686" y="2947494"/>
              <a:ext cx="4057421" cy="2452239"/>
            </a:xfrm>
            <a:custGeom>
              <a:avLst/>
              <a:gdLst>
                <a:gd name="T0" fmla="*/ 6 w 1794"/>
                <a:gd name="T1" fmla="*/ 483 h 933"/>
                <a:gd name="T2" fmla="*/ 108 w 1794"/>
                <a:gd name="T3" fmla="*/ 125 h 933"/>
                <a:gd name="T4" fmla="*/ 559 w 1794"/>
                <a:gd name="T5" fmla="*/ 100 h 933"/>
                <a:gd name="T6" fmla="*/ 1128 w 1794"/>
                <a:gd name="T7" fmla="*/ 29 h 933"/>
                <a:gd name="T8" fmla="*/ 1716 w 1794"/>
                <a:gd name="T9" fmla="*/ 275 h 933"/>
                <a:gd name="T10" fmla="*/ 1596 w 1794"/>
                <a:gd name="T11" fmla="*/ 827 h 933"/>
                <a:gd name="T12" fmla="*/ 1380 w 1794"/>
                <a:gd name="T13" fmla="*/ 911 h 933"/>
                <a:gd name="T14" fmla="*/ 840 w 1794"/>
                <a:gd name="T15" fmla="*/ 929 h 933"/>
                <a:gd name="T16" fmla="*/ 414 w 1794"/>
                <a:gd name="T17" fmla="*/ 911 h 933"/>
                <a:gd name="T18" fmla="*/ 143 w 1794"/>
                <a:gd name="T19" fmla="*/ 832 h 933"/>
                <a:gd name="T20" fmla="*/ 6 w 1794"/>
                <a:gd name="T21" fmla="*/ 483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" name="Line 252">
              <a:extLst>
                <a:ext uri="{FF2B5EF4-FFF2-40B4-BE49-F238E27FC236}">
                  <a16:creationId xmlns:a16="http://schemas.microsoft.com/office/drawing/2014/main" id="{A34271EB-0315-784C-80BC-73C898A295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6090" y="3180571"/>
              <a:ext cx="338138" cy="10429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9" name="Line 254">
              <a:extLst>
                <a:ext uri="{FF2B5EF4-FFF2-40B4-BE49-F238E27FC236}">
                  <a16:creationId xmlns:a16="http://schemas.microsoft.com/office/drawing/2014/main" id="{9671EA36-3631-B34F-BBB6-EFCD42331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6589" y="4134658"/>
              <a:ext cx="290202" cy="2514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" name="Line 272">
              <a:extLst>
                <a:ext uri="{FF2B5EF4-FFF2-40B4-BE49-F238E27FC236}">
                  <a16:creationId xmlns:a16="http://schemas.microsoft.com/office/drawing/2014/main" id="{856F4394-5D07-974B-8132-B7247126D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9453" y="4625196"/>
              <a:ext cx="373062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1" name="Line 272">
              <a:extLst>
                <a:ext uri="{FF2B5EF4-FFF2-40B4-BE49-F238E27FC236}">
                  <a16:creationId xmlns:a16="http://schemas.microsoft.com/office/drawing/2014/main" id="{C664C0E0-393B-C145-8BAF-3629B00A31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21415" y="3675871"/>
              <a:ext cx="371475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" name="Line 272">
              <a:extLst>
                <a:ext uri="{FF2B5EF4-FFF2-40B4-BE49-F238E27FC236}">
                  <a16:creationId xmlns:a16="http://schemas.microsoft.com/office/drawing/2014/main" id="{182FDAA5-6557-9844-A47B-222D95692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35728" y="4614083"/>
              <a:ext cx="309562" cy="1023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" name="Text Box 333">
              <a:extLst>
                <a:ext uri="{FF2B5EF4-FFF2-40B4-BE49-F238E27FC236}">
                  <a16:creationId xmlns:a16="http://schemas.microsoft.com/office/drawing/2014/main" id="{17674724-E440-5747-92B8-86C111010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2257" y="5831180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grpSp>
          <p:nvGrpSpPr>
            <p:cNvPr id="52" name="Group 906">
              <a:extLst>
                <a:ext uri="{FF2B5EF4-FFF2-40B4-BE49-F238E27FC236}">
                  <a16:creationId xmlns:a16="http://schemas.microsoft.com/office/drawing/2014/main" id="{C38045D2-1581-8B43-8612-8AA6DF605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73928" y="5172883"/>
              <a:ext cx="366712" cy="579438"/>
              <a:chOff x="4140" y="429"/>
              <a:chExt cx="1425" cy="2396"/>
            </a:xfrm>
          </p:grpSpPr>
          <p:sp>
            <p:nvSpPr>
              <p:cNvPr id="53" name="Freeform 907">
                <a:extLst>
                  <a:ext uri="{FF2B5EF4-FFF2-40B4-BE49-F238E27FC236}">
                    <a16:creationId xmlns:a16="http://schemas.microsoft.com/office/drawing/2014/main" id="{9BC3A3A6-1366-274C-801E-AE1C8C4E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" name="Rectangle 908">
                <a:extLst>
                  <a:ext uri="{FF2B5EF4-FFF2-40B4-BE49-F238E27FC236}">
                    <a16:creationId xmlns:a16="http://schemas.microsoft.com/office/drawing/2014/main" id="{D8E1A8E3-D677-9448-8E04-7D9A2B38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5" name="Freeform 909">
                <a:extLst>
                  <a:ext uri="{FF2B5EF4-FFF2-40B4-BE49-F238E27FC236}">
                    <a16:creationId xmlns:a16="http://schemas.microsoft.com/office/drawing/2014/main" id="{F9F3EC33-B650-A64A-871B-7EC626C42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" name="Freeform 910">
                <a:extLst>
                  <a:ext uri="{FF2B5EF4-FFF2-40B4-BE49-F238E27FC236}">
                    <a16:creationId xmlns:a16="http://schemas.microsoft.com/office/drawing/2014/main" id="{5833E139-248F-1447-88BC-C6C0C5AB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" name="Rectangle 911">
                <a:extLst>
                  <a:ext uri="{FF2B5EF4-FFF2-40B4-BE49-F238E27FC236}">
                    <a16:creationId xmlns:a16="http://schemas.microsoft.com/office/drawing/2014/main" id="{7D1BDDBC-3774-D647-8E10-3B1B58E0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58" name="Group 912">
                <a:extLst>
                  <a:ext uri="{FF2B5EF4-FFF2-40B4-BE49-F238E27FC236}">
                    <a16:creationId xmlns:a16="http://schemas.microsoft.com/office/drawing/2014/main" id="{6554743B-A179-AE4D-BB1E-3D7DCB9F39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3" name="AutoShape 913">
                  <a:extLst>
                    <a:ext uri="{FF2B5EF4-FFF2-40B4-BE49-F238E27FC236}">
                      <a16:creationId xmlns:a16="http://schemas.microsoft.com/office/drawing/2014/main" id="{E2B05CB3-CFDA-9149-8BC2-65068E354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4" name="AutoShape 914">
                  <a:extLst>
                    <a:ext uri="{FF2B5EF4-FFF2-40B4-BE49-F238E27FC236}">
                      <a16:creationId xmlns:a16="http://schemas.microsoft.com/office/drawing/2014/main" id="{E6138685-DB13-2447-AF35-F3E42603A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59" name="Rectangle 915">
                <a:extLst>
                  <a:ext uri="{FF2B5EF4-FFF2-40B4-BE49-F238E27FC236}">
                    <a16:creationId xmlns:a16="http://schemas.microsoft.com/office/drawing/2014/main" id="{CEEE2242-D7A6-5741-BF4F-ACF85CD7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0" name="Group 916">
                <a:extLst>
                  <a:ext uri="{FF2B5EF4-FFF2-40B4-BE49-F238E27FC236}">
                    <a16:creationId xmlns:a16="http://schemas.microsoft.com/office/drawing/2014/main" id="{8F7AA556-56D6-974F-AFA8-564489DD8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1" name="AutoShape 917">
                  <a:extLst>
                    <a:ext uri="{FF2B5EF4-FFF2-40B4-BE49-F238E27FC236}">
                      <a16:creationId xmlns:a16="http://schemas.microsoft.com/office/drawing/2014/main" id="{39C7E5BD-83B1-4342-9DCB-79D9C7A80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2" name="AutoShape 918">
                  <a:extLst>
                    <a:ext uri="{FF2B5EF4-FFF2-40B4-BE49-F238E27FC236}">
                      <a16:creationId xmlns:a16="http://schemas.microsoft.com/office/drawing/2014/main" id="{CB25B728-1785-C844-A0B5-742CC688E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1" name="Rectangle 919">
                <a:extLst>
                  <a:ext uri="{FF2B5EF4-FFF2-40B4-BE49-F238E27FC236}">
                    <a16:creationId xmlns:a16="http://schemas.microsoft.com/office/drawing/2014/main" id="{B18520A9-9A05-2B43-B67C-8C2F47EC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2" name="Rectangle 920">
                <a:extLst>
                  <a:ext uri="{FF2B5EF4-FFF2-40B4-BE49-F238E27FC236}">
                    <a16:creationId xmlns:a16="http://schemas.microsoft.com/office/drawing/2014/main" id="{9DA0024D-FC5B-5341-BF21-8708AD94F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3" name="Group 921">
                <a:extLst>
                  <a:ext uri="{FF2B5EF4-FFF2-40B4-BE49-F238E27FC236}">
                    <a16:creationId xmlns:a16="http://schemas.microsoft.com/office/drawing/2014/main" id="{981301B4-9857-5647-800D-6C50474E40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9" name="AutoShape 922">
                  <a:extLst>
                    <a:ext uri="{FF2B5EF4-FFF2-40B4-BE49-F238E27FC236}">
                      <a16:creationId xmlns:a16="http://schemas.microsoft.com/office/drawing/2014/main" id="{1B16B91A-C8DE-8645-8DE6-578C0406C8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0" name="AutoShape 923">
                  <a:extLst>
                    <a:ext uri="{FF2B5EF4-FFF2-40B4-BE49-F238E27FC236}">
                      <a16:creationId xmlns:a16="http://schemas.microsoft.com/office/drawing/2014/main" id="{23488613-A840-664D-B47C-2D6071A2C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4" name="Freeform 924">
                <a:extLst>
                  <a:ext uri="{FF2B5EF4-FFF2-40B4-BE49-F238E27FC236}">
                    <a16:creationId xmlns:a16="http://schemas.microsoft.com/office/drawing/2014/main" id="{E7E1FD00-D804-9948-B110-5C7E0960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5" name="Group 925">
                <a:extLst>
                  <a:ext uri="{FF2B5EF4-FFF2-40B4-BE49-F238E27FC236}">
                    <a16:creationId xmlns:a16="http://schemas.microsoft.com/office/drawing/2014/main" id="{655EE6D9-115C-9B47-8236-C75726F9E4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7" name="AutoShape 926">
                  <a:extLst>
                    <a:ext uri="{FF2B5EF4-FFF2-40B4-BE49-F238E27FC236}">
                      <a16:creationId xmlns:a16="http://schemas.microsoft.com/office/drawing/2014/main" id="{F4110FC0-46C6-4840-8086-3FAFE8303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78" name="AutoShape 927">
                  <a:extLst>
                    <a:ext uri="{FF2B5EF4-FFF2-40B4-BE49-F238E27FC236}">
                      <a16:creationId xmlns:a16="http://schemas.microsoft.com/office/drawing/2014/main" id="{5DDF1D67-B821-FA43-86AD-54B67B2AF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6" name="Rectangle 928">
                <a:extLst>
                  <a:ext uri="{FF2B5EF4-FFF2-40B4-BE49-F238E27FC236}">
                    <a16:creationId xmlns:a16="http://schemas.microsoft.com/office/drawing/2014/main" id="{D935AE77-81CD-7940-B6F3-30DFB9BC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7" name="Freeform 929">
                <a:extLst>
                  <a:ext uri="{FF2B5EF4-FFF2-40B4-BE49-F238E27FC236}">
                    <a16:creationId xmlns:a16="http://schemas.microsoft.com/office/drawing/2014/main" id="{5EFDFE1C-B209-B94B-9839-96286AD8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Freeform 930">
                <a:extLst>
                  <a:ext uri="{FF2B5EF4-FFF2-40B4-BE49-F238E27FC236}">
                    <a16:creationId xmlns:a16="http://schemas.microsoft.com/office/drawing/2014/main" id="{05D8DBC6-B99D-3F4A-AD14-D170C3CC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Oval 931">
                <a:extLst>
                  <a:ext uri="{FF2B5EF4-FFF2-40B4-BE49-F238E27FC236}">
                    <a16:creationId xmlns:a16="http://schemas.microsoft.com/office/drawing/2014/main" id="{A7F23770-E8E6-F945-86E9-C59A2D312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0" name="Freeform 932">
                <a:extLst>
                  <a:ext uri="{FF2B5EF4-FFF2-40B4-BE49-F238E27FC236}">
                    <a16:creationId xmlns:a16="http://schemas.microsoft.com/office/drawing/2014/main" id="{08613B8E-E31F-BA49-AA37-11422C5A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AutoShape 933">
                <a:extLst>
                  <a:ext uri="{FF2B5EF4-FFF2-40B4-BE49-F238E27FC236}">
                    <a16:creationId xmlns:a16="http://schemas.microsoft.com/office/drawing/2014/main" id="{6431957F-95C3-694D-823D-9FCDE027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2" name="AutoShape 934">
                <a:extLst>
                  <a:ext uri="{FF2B5EF4-FFF2-40B4-BE49-F238E27FC236}">
                    <a16:creationId xmlns:a16="http://schemas.microsoft.com/office/drawing/2014/main" id="{5A68ADC1-E322-4243-AB23-F0640EB7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3" name="Oval 935">
                <a:extLst>
                  <a:ext uri="{FF2B5EF4-FFF2-40B4-BE49-F238E27FC236}">
                    <a16:creationId xmlns:a16="http://schemas.microsoft.com/office/drawing/2014/main" id="{D92D3E13-EA2E-5D47-B798-6F427E5D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4" name="Oval 936">
                <a:extLst>
                  <a:ext uri="{FF2B5EF4-FFF2-40B4-BE49-F238E27FC236}">
                    <a16:creationId xmlns:a16="http://schemas.microsoft.com/office/drawing/2014/main" id="{C8DDDD04-57DD-1E48-A1B7-61BFA25A2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5" name="Oval 937">
                <a:extLst>
                  <a:ext uri="{FF2B5EF4-FFF2-40B4-BE49-F238E27FC236}">
                    <a16:creationId xmlns:a16="http://schemas.microsoft.com/office/drawing/2014/main" id="{669EEDDC-38E5-2342-925E-8AB1B931F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6" name="Rectangle 938">
                <a:extLst>
                  <a:ext uri="{FF2B5EF4-FFF2-40B4-BE49-F238E27FC236}">
                    <a16:creationId xmlns:a16="http://schemas.microsoft.com/office/drawing/2014/main" id="{ADD771FA-489B-4D40-93D6-7D8BE908C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1DD9798-0C95-A549-87C8-9CBB822C0044}"/>
                </a:ext>
              </a:extLst>
            </p:cNvPr>
            <p:cNvGrpSpPr/>
            <p:nvPr/>
          </p:nvGrpSpPr>
          <p:grpSpPr>
            <a:xfrm>
              <a:off x="8732734" y="5561377"/>
              <a:ext cx="683116" cy="378456"/>
              <a:chOff x="7493876" y="2774731"/>
              <a:chExt cx="1481958" cy="894622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5A0E6F2-8AD9-5847-90F6-12F5E95F1C9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7800ADA0-36D7-E940-BB30-A44A45F54B3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1CEA278-2A39-9746-A3B3-A0F10FB3D2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A1E407CB-FDAF-3D41-BC08-E33C3A16D4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CD667D61-BB41-4949-A194-D16F30EEA3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E02AF8DD-68B8-714E-9F81-79617E45DC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99965FE-6A62-E04D-9D49-C4CE4D1113D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2E97C674-51AB-CE41-A9F6-245F539FC0FB}"/>
                </a:ext>
              </a:extLst>
            </p:cNvPr>
            <p:cNvCxnSpPr>
              <a:cxnSpLocks/>
            </p:cNvCxnSpPr>
            <p:nvPr/>
          </p:nvCxnSpPr>
          <p:spPr>
            <a:xfrm>
              <a:off x="10652863" y="4065510"/>
              <a:ext cx="16570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0EFD23D-98F3-2B43-B402-42B09587B592}"/>
                </a:ext>
              </a:extLst>
            </p:cNvPr>
            <p:cNvCxnSpPr/>
            <p:nvPr/>
          </p:nvCxnSpPr>
          <p:spPr>
            <a:xfrm>
              <a:off x="9251576" y="5941812"/>
              <a:ext cx="237507" cy="23750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7C977A1-299C-6C44-BDE8-3C09AD01A8B6}"/>
                </a:ext>
              </a:extLst>
            </p:cNvPr>
            <p:cNvGrpSpPr/>
            <p:nvPr/>
          </p:nvGrpSpPr>
          <p:grpSpPr>
            <a:xfrm>
              <a:off x="7082865" y="5130332"/>
              <a:ext cx="1784742" cy="783771"/>
              <a:chOff x="3623562" y="5108298"/>
              <a:chExt cx="1784742" cy="783771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E51A05DD-65D7-B34D-AD8D-CF776AFB1AE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Oval 306">
                <a:extLst>
                  <a:ext uri="{FF2B5EF4-FFF2-40B4-BE49-F238E27FC236}">
                    <a16:creationId xmlns:a16="http://schemas.microsoft.com/office/drawing/2014/main" id="{2C11C1D0-E304-A744-9474-8F08FA8B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15" name="Text Box 302">
                <a:extLst>
                  <a:ext uri="{FF2B5EF4-FFF2-40B4-BE49-F238E27FC236}">
                    <a16:creationId xmlns:a16="http://schemas.microsoft.com/office/drawing/2014/main" id="{033CC2D1-C904-714D-AEB8-39E70A54D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DEEA68B4-187F-5545-8F45-C59AF396F92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117" name="Can 116">
                  <a:extLst>
                    <a:ext uri="{FF2B5EF4-FFF2-40B4-BE49-F238E27FC236}">
                      <a16:creationId xmlns:a16="http://schemas.microsoft.com/office/drawing/2014/main" id="{16B1EAAC-4363-604F-8A20-51D1F8EE226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8" name="Text Box 305">
                  <a:extLst>
                    <a:ext uri="{FF2B5EF4-FFF2-40B4-BE49-F238E27FC236}">
                      <a16:creationId xmlns:a16="http://schemas.microsoft.com/office/drawing/2014/main" id="{4972F5B9-5A2C-5842-AAB9-4F1920AFC6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A47275B4-99B3-614B-8CC9-BD9585428ABB}"/>
                </a:ext>
              </a:extLst>
            </p:cNvPr>
            <p:cNvGrpSpPr/>
            <p:nvPr/>
          </p:nvGrpSpPr>
          <p:grpSpPr>
            <a:xfrm>
              <a:off x="9109072" y="4201055"/>
              <a:ext cx="736270" cy="422596"/>
              <a:chOff x="3668110" y="2448910"/>
              <a:chExt cx="3794234" cy="2165130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A6BDFBD9-E0E0-BD46-8D20-2F1694AD620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ED73D33-D6DD-AC48-AF11-D42CBAC27A3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614BCF10-D37E-C946-B9A1-12C9ADFB668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AD2102FD-9EB8-4C46-BFE8-37886A16630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8642742E-844C-4A4A-9191-5FB04A20FB5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AEF299AB-9AA9-E447-82E4-3B866D364780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3B9B17CF-7342-604C-ADED-F6698296837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C80E60E-8BE9-2246-B9F0-26A363070E80}"/>
                </a:ext>
              </a:extLst>
            </p:cNvPr>
            <p:cNvSpPr/>
            <p:nvPr/>
          </p:nvSpPr>
          <p:spPr>
            <a:xfrm flipH="1">
              <a:off x="6990267" y="2857446"/>
              <a:ext cx="1644149" cy="664161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3869" h="664161">
                  <a:moveTo>
                    <a:pt x="81411" y="228350"/>
                  </a:moveTo>
                  <a:cubicBezTo>
                    <a:pt x="307042" y="145223"/>
                    <a:pt x="255473" y="210465"/>
                    <a:pt x="419294" y="0"/>
                  </a:cubicBezTo>
                  <a:cubicBezTo>
                    <a:pt x="706258" y="244471"/>
                    <a:pt x="774088" y="202501"/>
                    <a:pt x="1503869" y="105448"/>
                  </a:cubicBezTo>
                  <a:cubicBezTo>
                    <a:pt x="712253" y="306662"/>
                    <a:pt x="601683" y="418737"/>
                    <a:pt x="0" y="664161"/>
                  </a:cubicBezTo>
                  <a:lnTo>
                    <a:pt x="81411" y="22835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280">
              <a:extLst>
                <a:ext uri="{FF2B5EF4-FFF2-40B4-BE49-F238E27FC236}">
                  <a16:creationId xmlns:a16="http://schemas.microsoft.com/office/drawing/2014/main" id="{B58377D7-0FB3-AB44-9585-DACE157EB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8086" y="2335576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2" name="Text Box 276">
              <a:extLst>
                <a:ext uri="{FF2B5EF4-FFF2-40B4-BE49-F238E27FC236}">
                  <a16:creationId xmlns:a16="http://schemas.microsoft.com/office/drawing/2014/main" id="{17AFC3D1-04B4-5A45-BCAA-B0426DBE5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0120" y="2378207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07EC245-2D2E-524A-9338-F2014B4A33AC}"/>
                </a:ext>
              </a:extLst>
            </p:cNvPr>
            <p:cNvGrpSpPr/>
            <p:nvPr/>
          </p:nvGrpSpPr>
          <p:grpSpPr>
            <a:xfrm>
              <a:off x="7972177" y="2226911"/>
              <a:ext cx="897159" cy="395103"/>
              <a:chOff x="7338951" y="1864426"/>
              <a:chExt cx="427511" cy="344384"/>
            </a:xfrm>
          </p:grpSpPr>
          <p:sp>
            <p:nvSpPr>
              <p:cNvPr id="144" name="Can 143">
                <a:extLst>
                  <a:ext uri="{FF2B5EF4-FFF2-40B4-BE49-F238E27FC236}">
                    <a16:creationId xmlns:a16="http://schemas.microsoft.com/office/drawing/2014/main" id="{07CA7064-144E-5D42-9D43-1ED456269C8E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xt Box 305">
                <a:extLst>
                  <a:ext uri="{FF2B5EF4-FFF2-40B4-BE49-F238E27FC236}">
                    <a16:creationId xmlns:a16="http://schemas.microsoft.com/office/drawing/2014/main" id="{981B5001-7D42-9B44-9184-C6BEB0072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1CDC5FDE-1AE2-D342-9D4E-42E29839C2E3}"/>
                </a:ext>
              </a:extLst>
            </p:cNvPr>
            <p:cNvGrpSpPr/>
            <p:nvPr/>
          </p:nvGrpSpPr>
          <p:grpSpPr>
            <a:xfrm>
              <a:off x="9957872" y="3853309"/>
              <a:ext cx="683116" cy="378456"/>
              <a:chOff x="7493876" y="2774731"/>
              <a:chExt cx="1481958" cy="894622"/>
            </a:xfrm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AABD5FD-2DEC-234A-9B0E-69F2A778EBD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AA4F8807-A5FE-8B4D-A49A-5411C381A7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38750EE-25BC-FD4E-B140-2B2701A1E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941A678F-8CF8-3841-9F75-8297E8F9E4F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2AC9F9DD-DD98-C245-8971-E956DBC8AA6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1CB7DE4C-6976-9644-BF51-FD206A511E2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565AFC9-E5E0-854F-8DD9-D262364E36B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" name="Group 44">
              <a:extLst>
                <a:ext uri="{FF2B5EF4-FFF2-40B4-BE49-F238E27FC236}">
                  <a16:creationId xmlns:a16="http://schemas.microsoft.com/office/drawing/2014/main" id="{26D6B096-8AA0-9248-8655-651856DD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8940" y="2593196"/>
              <a:ext cx="903288" cy="727075"/>
              <a:chOff x="-44" y="1473"/>
              <a:chExt cx="981" cy="1105"/>
            </a:xfrm>
          </p:grpSpPr>
          <p:pic>
            <p:nvPicPr>
              <p:cNvPr id="155" name="Picture 45" descr="desktop_computer_stylized_medium">
                <a:extLst>
                  <a:ext uri="{FF2B5EF4-FFF2-40B4-BE49-F238E27FC236}">
                    <a16:creationId xmlns:a16="http://schemas.microsoft.com/office/drawing/2014/main" id="{E42917D3-51DE-CC44-B777-801DB82C3A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B811A35D-B1E6-1D4E-96D6-512772E789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296 w 356"/>
                  <a:gd name="T3" fmla="*/ 69 h 368"/>
                  <a:gd name="T4" fmla="*/ 1537 w 356"/>
                  <a:gd name="T5" fmla="*/ 1447 h 368"/>
                  <a:gd name="T6" fmla="*/ 339 w 356"/>
                  <a:gd name="T7" fmla="*/ 181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9" name="Group 906">
              <a:extLst>
                <a:ext uri="{FF2B5EF4-FFF2-40B4-BE49-F238E27FC236}">
                  <a16:creationId xmlns:a16="http://schemas.microsoft.com/office/drawing/2014/main" id="{BCCC75C2-A082-3E4D-9311-1CF4F48A0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0931" y="2782976"/>
              <a:ext cx="469569" cy="865434"/>
              <a:chOff x="4140" y="429"/>
              <a:chExt cx="1425" cy="2396"/>
            </a:xfrm>
          </p:grpSpPr>
          <p:sp>
            <p:nvSpPr>
              <p:cNvPr id="20" name="Freeform 907">
                <a:extLst>
                  <a:ext uri="{FF2B5EF4-FFF2-40B4-BE49-F238E27FC236}">
                    <a16:creationId xmlns:a16="http://schemas.microsoft.com/office/drawing/2014/main" id="{04BB147E-840C-DE46-9146-79261E98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Rectangle 908">
                <a:extLst>
                  <a:ext uri="{FF2B5EF4-FFF2-40B4-BE49-F238E27FC236}">
                    <a16:creationId xmlns:a16="http://schemas.microsoft.com/office/drawing/2014/main" id="{74A6372E-9918-184E-8CF6-F4EC47329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2" name="Freeform 909">
                <a:extLst>
                  <a:ext uri="{FF2B5EF4-FFF2-40B4-BE49-F238E27FC236}">
                    <a16:creationId xmlns:a16="http://schemas.microsoft.com/office/drawing/2014/main" id="{9C9F01CD-3B40-3F49-8A91-CCC809C4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" name="Freeform 910">
                <a:extLst>
                  <a:ext uri="{FF2B5EF4-FFF2-40B4-BE49-F238E27FC236}">
                    <a16:creationId xmlns:a16="http://schemas.microsoft.com/office/drawing/2014/main" id="{9BD2822F-415E-8D4A-9607-FEB8BEEE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911">
                <a:extLst>
                  <a:ext uri="{FF2B5EF4-FFF2-40B4-BE49-F238E27FC236}">
                    <a16:creationId xmlns:a16="http://schemas.microsoft.com/office/drawing/2014/main" id="{C7399E77-78C7-C24F-95F8-F18F5274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5" name="Group 912">
                <a:extLst>
                  <a:ext uri="{FF2B5EF4-FFF2-40B4-BE49-F238E27FC236}">
                    <a16:creationId xmlns:a16="http://schemas.microsoft.com/office/drawing/2014/main" id="{D2DCD716-A28D-D640-9D1E-99DF14AA2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0" name="AutoShape 913">
                  <a:extLst>
                    <a:ext uri="{FF2B5EF4-FFF2-40B4-BE49-F238E27FC236}">
                      <a16:creationId xmlns:a16="http://schemas.microsoft.com/office/drawing/2014/main" id="{EF207317-C1AD-2E40-B4E4-A1D6255B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1" name="AutoShape 914">
                  <a:extLst>
                    <a:ext uri="{FF2B5EF4-FFF2-40B4-BE49-F238E27FC236}">
                      <a16:creationId xmlns:a16="http://schemas.microsoft.com/office/drawing/2014/main" id="{16CE442E-E20A-334C-A403-BC64BF99A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6" name="Rectangle 915">
                <a:extLst>
                  <a:ext uri="{FF2B5EF4-FFF2-40B4-BE49-F238E27FC236}">
                    <a16:creationId xmlns:a16="http://schemas.microsoft.com/office/drawing/2014/main" id="{28FA3441-BC8E-2842-A407-0210A8F0B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7" name="Group 916">
                <a:extLst>
                  <a:ext uri="{FF2B5EF4-FFF2-40B4-BE49-F238E27FC236}">
                    <a16:creationId xmlns:a16="http://schemas.microsoft.com/office/drawing/2014/main" id="{110699F4-051B-1D4D-9149-18E647044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" name="AutoShape 917">
                  <a:extLst>
                    <a:ext uri="{FF2B5EF4-FFF2-40B4-BE49-F238E27FC236}">
                      <a16:creationId xmlns:a16="http://schemas.microsoft.com/office/drawing/2014/main" id="{1CC13F05-0DA9-5148-AF28-10B10243D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9" name="AutoShape 918">
                  <a:extLst>
                    <a:ext uri="{FF2B5EF4-FFF2-40B4-BE49-F238E27FC236}">
                      <a16:creationId xmlns:a16="http://schemas.microsoft.com/office/drawing/2014/main" id="{1628A625-4279-E24A-BA70-86B665ABC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8" name="Rectangle 919">
                <a:extLst>
                  <a:ext uri="{FF2B5EF4-FFF2-40B4-BE49-F238E27FC236}">
                    <a16:creationId xmlns:a16="http://schemas.microsoft.com/office/drawing/2014/main" id="{6542E8F3-01BD-154D-9277-BC1C94320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9" name="Rectangle 920">
                <a:extLst>
                  <a:ext uri="{FF2B5EF4-FFF2-40B4-BE49-F238E27FC236}">
                    <a16:creationId xmlns:a16="http://schemas.microsoft.com/office/drawing/2014/main" id="{CE8C5428-4D14-D043-8D86-0B0EDD6CD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0" name="Group 921">
                <a:extLst>
                  <a:ext uri="{FF2B5EF4-FFF2-40B4-BE49-F238E27FC236}">
                    <a16:creationId xmlns:a16="http://schemas.microsoft.com/office/drawing/2014/main" id="{BEC9288B-B387-F342-B135-640E94C6B8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" name="AutoShape 922">
                  <a:extLst>
                    <a:ext uri="{FF2B5EF4-FFF2-40B4-BE49-F238E27FC236}">
                      <a16:creationId xmlns:a16="http://schemas.microsoft.com/office/drawing/2014/main" id="{1CFF9524-938B-2C4C-A921-0A00DBF9A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7" name="AutoShape 923">
                  <a:extLst>
                    <a:ext uri="{FF2B5EF4-FFF2-40B4-BE49-F238E27FC236}">
                      <a16:creationId xmlns:a16="http://schemas.microsoft.com/office/drawing/2014/main" id="{FA2AACFC-5386-2F43-986B-CACE4CD60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1" name="Freeform 924">
                <a:extLst>
                  <a:ext uri="{FF2B5EF4-FFF2-40B4-BE49-F238E27FC236}">
                    <a16:creationId xmlns:a16="http://schemas.microsoft.com/office/drawing/2014/main" id="{B34F65FC-5DD9-1844-8679-1D90B0BB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32" name="Group 925">
                <a:extLst>
                  <a:ext uri="{FF2B5EF4-FFF2-40B4-BE49-F238E27FC236}">
                    <a16:creationId xmlns:a16="http://schemas.microsoft.com/office/drawing/2014/main" id="{BD9D600E-A9D1-5744-BDBA-379F39379B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" name="AutoShape 926">
                  <a:extLst>
                    <a:ext uri="{FF2B5EF4-FFF2-40B4-BE49-F238E27FC236}">
                      <a16:creationId xmlns:a16="http://schemas.microsoft.com/office/drawing/2014/main" id="{44F26692-4F64-1746-B6E1-067E0064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5" name="AutoShape 927">
                  <a:extLst>
                    <a:ext uri="{FF2B5EF4-FFF2-40B4-BE49-F238E27FC236}">
                      <a16:creationId xmlns:a16="http://schemas.microsoft.com/office/drawing/2014/main" id="{FB1CA480-91FF-B945-A76E-7B5FCE31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3" name="Rectangle 928">
                <a:extLst>
                  <a:ext uri="{FF2B5EF4-FFF2-40B4-BE49-F238E27FC236}">
                    <a16:creationId xmlns:a16="http://schemas.microsoft.com/office/drawing/2014/main" id="{5A3A9276-C345-464B-8351-32242D3C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" name="Freeform 929">
                <a:extLst>
                  <a:ext uri="{FF2B5EF4-FFF2-40B4-BE49-F238E27FC236}">
                    <a16:creationId xmlns:a16="http://schemas.microsoft.com/office/drawing/2014/main" id="{9BCB6E33-58EC-ED41-8D8D-BCA1695B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Freeform 930">
                <a:extLst>
                  <a:ext uri="{FF2B5EF4-FFF2-40B4-BE49-F238E27FC236}">
                    <a16:creationId xmlns:a16="http://schemas.microsoft.com/office/drawing/2014/main" id="{0C100D49-AAF6-CA47-A90C-76E6325A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Oval 931">
                <a:extLst>
                  <a:ext uri="{FF2B5EF4-FFF2-40B4-BE49-F238E27FC236}">
                    <a16:creationId xmlns:a16="http://schemas.microsoft.com/office/drawing/2014/main" id="{B2BB61D8-C877-0249-BFD6-ED66C968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" name="Freeform 932">
                <a:extLst>
                  <a:ext uri="{FF2B5EF4-FFF2-40B4-BE49-F238E27FC236}">
                    <a16:creationId xmlns:a16="http://schemas.microsoft.com/office/drawing/2014/main" id="{D176C451-0F25-964A-B592-6A7E06B0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933">
                <a:extLst>
                  <a:ext uri="{FF2B5EF4-FFF2-40B4-BE49-F238E27FC236}">
                    <a16:creationId xmlns:a16="http://schemas.microsoft.com/office/drawing/2014/main" id="{6735CA28-8EA2-8948-8D2A-3552A4451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" name="AutoShape 934">
                <a:extLst>
                  <a:ext uri="{FF2B5EF4-FFF2-40B4-BE49-F238E27FC236}">
                    <a16:creationId xmlns:a16="http://schemas.microsoft.com/office/drawing/2014/main" id="{80FF7387-0440-6E4B-9CC7-4E494D95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0" name="Oval 935">
                <a:extLst>
                  <a:ext uri="{FF2B5EF4-FFF2-40B4-BE49-F238E27FC236}">
                    <a16:creationId xmlns:a16="http://schemas.microsoft.com/office/drawing/2014/main" id="{3CDCC8EF-D2ED-5D4D-B0E8-48CDACC2B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1" name="Oval 936">
                <a:extLst>
                  <a:ext uri="{FF2B5EF4-FFF2-40B4-BE49-F238E27FC236}">
                    <a16:creationId xmlns:a16="http://schemas.microsoft.com/office/drawing/2014/main" id="{4AE67529-6877-CD43-9077-676EEEB68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2" name="Oval 937">
                <a:extLst>
                  <a:ext uri="{FF2B5EF4-FFF2-40B4-BE49-F238E27FC236}">
                    <a16:creationId xmlns:a16="http://schemas.microsoft.com/office/drawing/2014/main" id="{0171C3BC-99B4-9348-935E-D1B462D1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Rectangle 938">
                <a:extLst>
                  <a:ext uri="{FF2B5EF4-FFF2-40B4-BE49-F238E27FC236}">
                    <a16:creationId xmlns:a16="http://schemas.microsoft.com/office/drawing/2014/main" id="{23C8DD6D-73DE-AB44-8285-3B208D657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92DD89-5BC8-8A4D-91E3-FA73E28C5182}"/>
              </a:ext>
            </a:extLst>
          </p:cNvPr>
          <p:cNvGrpSpPr/>
          <p:nvPr/>
        </p:nvGrpSpPr>
        <p:grpSpPr>
          <a:xfrm>
            <a:off x="1075288" y="2941500"/>
            <a:ext cx="1106491" cy="2052752"/>
            <a:chOff x="1075288" y="2941500"/>
            <a:chExt cx="1106491" cy="2052752"/>
          </a:xfrm>
        </p:grpSpPr>
        <p:sp>
          <p:nvSpPr>
            <p:cNvPr id="177" name="Freeform 75">
              <a:extLst>
                <a:ext uri="{FF2B5EF4-FFF2-40B4-BE49-F238E27FC236}">
                  <a16:creationId xmlns:a16="http://schemas.microsoft.com/office/drawing/2014/main" id="{4B5E0ED2-DE39-2847-9900-F97BBFD83B1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99310" y="2941500"/>
              <a:ext cx="45719" cy="2052752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grpSp>
          <p:nvGrpSpPr>
            <p:cNvPr id="178" name="Group 148">
              <a:extLst>
                <a:ext uri="{FF2B5EF4-FFF2-40B4-BE49-F238E27FC236}">
                  <a16:creationId xmlns:a16="http://schemas.microsoft.com/office/drawing/2014/main" id="{628023D0-54E7-B645-B3F8-268FF4B25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5288" y="3208525"/>
              <a:ext cx="1106491" cy="369888"/>
              <a:chOff x="3754" y="460"/>
              <a:chExt cx="697" cy="233"/>
            </a:xfrm>
          </p:grpSpPr>
          <p:sp>
            <p:nvSpPr>
              <p:cNvPr id="179" name="Rectangle 87">
                <a:extLst>
                  <a:ext uri="{FF2B5EF4-FFF2-40B4-BE49-F238E27FC236}">
                    <a16:creationId xmlns:a16="http://schemas.microsoft.com/office/drawing/2014/main" id="{74BC3EE0-0D11-6044-9DE1-512202A8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472"/>
                <a:ext cx="675" cy="21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80" name="Text Box 86">
                <a:extLst>
                  <a:ext uri="{FF2B5EF4-FFF2-40B4-BE49-F238E27FC236}">
                    <a16:creationId xmlns:a16="http://schemas.microsoft.com/office/drawing/2014/main" id="{A2576985-4759-CD4C-AA65-7479E20FC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1" y="460"/>
                <a:ext cx="68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dirty="0">
                    <a:solidFill>
                      <a:srgbClr val="C00000"/>
                    </a:solidFill>
                    <a:latin typeface="Arial"/>
                    <a:cs typeface="Arial"/>
                  </a:rPr>
                  <a:t>request</a:t>
                </a:r>
              </a:p>
            </p:txBody>
          </p:sp>
        </p:grp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8F2AC33D-7F33-F24D-B943-82E641841473}"/>
              </a:ext>
            </a:extLst>
          </p:cNvPr>
          <p:cNvGrpSpPr>
            <a:grpSpLocks/>
          </p:cNvGrpSpPr>
          <p:nvPr/>
        </p:nvGrpSpPr>
        <p:grpSpPr bwMode="auto">
          <a:xfrm>
            <a:off x="2110287" y="2903775"/>
            <a:ext cx="1181009" cy="2046515"/>
            <a:chOff x="9419685" y="773929"/>
            <a:chExt cx="1181009" cy="2046515"/>
          </a:xfrm>
        </p:grpSpPr>
        <p:sp>
          <p:nvSpPr>
            <p:cNvPr id="182" name="Freeform 89">
              <a:extLst>
                <a:ext uri="{FF2B5EF4-FFF2-40B4-BE49-F238E27FC236}">
                  <a16:creationId xmlns:a16="http://schemas.microsoft.com/office/drawing/2014/main" id="{72D75643-3463-7A48-BA88-556BF36D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3" name="Rectangle 91">
              <a:extLst>
                <a:ext uri="{FF2B5EF4-FFF2-40B4-BE49-F238E27FC236}">
                  <a16:creationId xmlns:a16="http://schemas.microsoft.com/office/drawing/2014/main" id="{67511D9D-6B5F-104F-ADD8-9F0B5F8A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0582" y="2111739"/>
              <a:ext cx="1041606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4" name="Text Box 92">
              <a:extLst>
                <a:ext uri="{FF2B5EF4-FFF2-40B4-BE49-F238E27FC236}">
                  <a16:creationId xmlns:a16="http://schemas.microsoft.com/office/drawing/2014/main" id="{61B2E893-2A67-9343-AC5C-C0D5D199B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9685" y="2108274"/>
              <a:ext cx="1181009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response</a:t>
              </a: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3A5563D1-2C1C-9A46-9091-F0BD9B86662C}"/>
              </a:ext>
            </a:extLst>
          </p:cNvPr>
          <p:cNvGrpSpPr>
            <a:grpSpLocks/>
          </p:cNvGrpSpPr>
          <p:nvPr/>
        </p:nvGrpSpPr>
        <p:grpSpPr bwMode="auto">
          <a:xfrm>
            <a:off x="6479874" y="2985066"/>
            <a:ext cx="1651834" cy="2046515"/>
            <a:chOff x="8948861" y="773929"/>
            <a:chExt cx="1651834" cy="2046515"/>
          </a:xfrm>
        </p:grpSpPr>
        <p:sp>
          <p:nvSpPr>
            <p:cNvPr id="303" name="Freeform 89">
              <a:extLst>
                <a:ext uri="{FF2B5EF4-FFF2-40B4-BE49-F238E27FC236}">
                  <a16:creationId xmlns:a16="http://schemas.microsoft.com/office/drawing/2014/main" id="{A5CEC1D9-E060-3347-85B9-D307E8029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4" name="Rectangle 91">
              <a:extLst>
                <a:ext uri="{FF2B5EF4-FFF2-40B4-BE49-F238E27FC236}">
                  <a16:creationId xmlns:a16="http://schemas.microsoft.com/office/drawing/2014/main" id="{6690CAF8-B3A5-DB4B-8558-8B056473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5511" y="2111739"/>
              <a:ext cx="1546677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5" name="Text Box 92">
              <a:extLst>
                <a:ext uri="{FF2B5EF4-FFF2-40B4-BE49-F238E27FC236}">
                  <a16:creationId xmlns:a16="http://schemas.microsoft.com/office/drawing/2014/main" id="{BDC63414-3555-9E4F-8FC2-A56FBF17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8861" y="2108274"/>
              <a:ext cx="165183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trap message</a:t>
              </a:r>
            </a:p>
          </p:txBody>
        </p:sp>
      </p:grpSp>
      <p:sp>
        <p:nvSpPr>
          <p:cNvPr id="306" name="Rectangle 3">
            <a:extLst>
              <a:ext uri="{FF2B5EF4-FFF2-40B4-BE49-F238E27FC236}">
                <a16:creationId xmlns:a16="http://schemas.microsoft.com/office/drawing/2014/main" id="{6FA4E408-445A-AB44-9743-B8A41C4DADC7}"/>
              </a:ext>
            </a:extLst>
          </p:cNvPr>
          <p:cNvSpPr txBox="1">
            <a:spLocks noChangeArrowheads="1"/>
          </p:cNvSpPr>
          <p:nvPr/>
        </p:nvSpPr>
        <p:spPr>
          <a:xfrm>
            <a:off x="798263" y="1390980"/>
            <a:ext cx="7772400" cy="6032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Two ways to convey MIB info, commands:</a:t>
            </a:r>
            <a:endParaRPr lang="en-US" sz="3200" dirty="0"/>
          </a:p>
        </p:txBody>
      </p:sp>
      <p:sp>
        <p:nvSpPr>
          <p:cNvPr id="307" name="Text Box 149">
            <a:extLst>
              <a:ext uri="{FF2B5EF4-FFF2-40B4-BE49-F238E27FC236}">
                <a16:creationId xmlns:a16="http://schemas.microsoft.com/office/drawing/2014/main" id="{93A1CC40-D384-1E41-81A1-A8B1BD5DB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216" y="6150032"/>
            <a:ext cx="26098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request/response mode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15C341D-941E-8D4D-86A6-FB85A854B6C4}"/>
              </a:ext>
            </a:extLst>
          </p:cNvPr>
          <p:cNvGrpSpPr/>
          <p:nvPr/>
        </p:nvGrpSpPr>
        <p:grpSpPr>
          <a:xfrm>
            <a:off x="6729466" y="2010860"/>
            <a:ext cx="4230478" cy="4504240"/>
            <a:chOff x="6729466" y="2010860"/>
            <a:chExt cx="4230478" cy="4504240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FFC10213-0DF8-0D43-A77A-890EC4EC2EF2}"/>
                </a:ext>
              </a:extLst>
            </p:cNvPr>
            <p:cNvGrpSpPr/>
            <p:nvPr/>
          </p:nvGrpSpPr>
          <p:grpSpPr>
            <a:xfrm>
              <a:off x="6729466" y="2010860"/>
              <a:ext cx="4230478" cy="4057421"/>
              <a:chOff x="6588086" y="2144903"/>
              <a:chExt cx="4230478" cy="4057421"/>
            </a:xfrm>
          </p:grpSpPr>
          <p:sp>
            <p:nvSpPr>
              <p:cNvPr id="187" name="Freeform 2">
                <a:extLst>
                  <a:ext uri="{FF2B5EF4-FFF2-40B4-BE49-F238E27FC236}">
                    <a16:creationId xmlns:a16="http://schemas.microsoft.com/office/drawing/2014/main" id="{6F7457B1-3BAC-FF45-AB07-ADCF4C600DF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383367">
                <a:off x="7427686" y="2947494"/>
                <a:ext cx="4057421" cy="2452239"/>
              </a:xfrm>
              <a:custGeom>
                <a:avLst/>
                <a:gdLst>
                  <a:gd name="T0" fmla="*/ 6 w 1794"/>
                  <a:gd name="T1" fmla="*/ 483 h 933"/>
                  <a:gd name="T2" fmla="*/ 108 w 1794"/>
                  <a:gd name="T3" fmla="*/ 125 h 933"/>
                  <a:gd name="T4" fmla="*/ 559 w 1794"/>
                  <a:gd name="T5" fmla="*/ 100 h 933"/>
                  <a:gd name="T6" fmla="*/ 1128 w 1794"/>
                  <a:gd name="T7" fmla="*/ 29 h 933"/>
                  <a:gd name="T8" fmla="*/ 1716 w 1794"/>
                  <a:gd name="T9" fmla="*/ 275 h 933"/>
                  <a:gd name="T10" fmla="*/ 1596 w 1794"/>
                  <a:gd name="T11" fmla="*/ 827 h 933"/>
                  <a:gd name="T12" fmla="*/ 1380 w 1794"/>
                  <a:gd name="T13" fmla="*/ 911 h 933"/>
                  <a:gd name="T14" fmla="*/ 840 w 1794"/>
                  <a:gd name="T15" fmla="*/ 929 h 933"/>
                  <a:gd name="T16" fmla="*/ 414 w 1794"/>
                  <a:gd name="T17" fmla="*/ 911 h 933"/>
                  <a:gd name="T18" fmla="*/ 143 w 1794"/>
                  <a:gd name="T19" fmla="*/ 832 h 933"/>
                  <a:gd name="T20" fmla="*/ 6 w 1794"/>
                  <a:gd name="T21" fmla="*/ 483 h 9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94"/>
                  <a:gd name="T34" fmla="*/ 0 h 933"/>
                  <a:gd name="T35" fmla="*/ 1794 w 1794"/>
                  <a:gd name="T36" fmla="*/ 933 h 9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94" h="933">
                    <a:moveTo>
                      <a:pt x="6" y="483"/>
                    </a:moveTo>
                    <a:cubicBezTo>
                      <a:pt x="0" y="365"/>
                      <a:pt x="16" y="189"/>
                      <a:pt x="108" y="125"/>
                    </a:cubicBezTo>
                    <a:cubicBezTo>
                      <a:pt x="200" y="61"/>
                      <a:pt x="389" y="116"/>
                      <a:pt x="559" y="100"/>
                    </a:cubicBezTo>
                    <a:cubicBezTo>
                      <a:pt x="729" y="84"/>
                      <a:pt x="935" y="0"/>
                      <a:pt x="1128" y="29"/>
                    </a:cubicBezTo>
                    <a:cubicBezTo>
                      <a:pt x="1321" y="58"/>
                      <a:pt x="1638" y="142"/>
                      <a:pt x="1716" y="275"/>
                    </a:cubicBezTo>
                    <a:cubicBezTo>
                      <a:pt x="1794" y="408"/>
                      <a:pt x="1652" y="721"/>
                      <a:pt x="1596" y="827"/>
                    </a:cubicBezTo>
                    <a:cubicBezTo>
                      <a:pt x="1540" y="933"/>
                      <a:pt x="1506" y="894"/>
                      <a:pt x="1380" y="911"/>
                    </a:cubicBezTo>
                    <a:cubicBezTo>
                      <a:pt x="1254" y="928"/>
                      <a:pt x="1001" y="929"/>
                      <a:pt x="840" y="929"/>
                    </a:cubicBezTo>
                    <a:cubicBezTo>
                      <a:pt x="679" y="929"/>
                      <a:pt x="530" y="927"/>
                      <a:pt x="414" y="911"/>
                    </a:cubicBezTo>
                    <a:cubicBezTo>
                      <a:pt x="298" y="895"/>
                      <a:pt x="211" y="903"/>
                      <a:pt x="143" y="832"/>
                    </a:cubicBezTo>
                    <a:cubicBezTo>
                      <a:pt x="75" y="761"/>
                      <a:pt x="4" y="624"/>
                      <a:pt x="6" y="483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8" name="Line 252">
                <a:extLst>
                  <a:ext uri="{FF2B5EF4-FFF2-40B4-BE49-F238E27FC236}">
                    <a16:creationId xmlns:a16="http://schemas.microsoft.com/office/drawing/2014/main" id="{52A2AB24-CDDB-3340-9EBC-DA0438FB2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96090" y="3180571"/>
                <a:ext cx="338138" cy="10429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Line 254">
                <a:extLst>
                  <a:ext uri="{FF2B5EF4-FFF2-40B4-BE49-F238E27FC236}">
                    <a16:creationId xmlns:a16="http://schemas.microsoft.com/office/drawing/2014/main" id="{94339F3D-C5EE-BE41-B39D-22ABE650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26589" y="4134658"/>
                <a:ext cx="290202" cy="2514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0" name="Line 272">
                <a:extLst>
                  <a:ext uri="{FF2B5EF4-FFF2-40B4-BE49-F238E27FC236}">
                    <a16:creationId xmlns:a16="http://schemas.microsoft.com/office/drawing/2014/main" id="{8E483EDB-27ED-F949-AC09-1E6E5BDA1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9453" y="4625196"/>
                <a:ext cx="373062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Line 272">
                <a:extLst>
                  <a:ext uri="{FF2B5EF4-FFF2-40B4-BE49-F238E27FC236}">
                    <a16:creationId xmlns:a16="http://schemas.microsoft.com/office/drawing/2014/main" id="{BD9C7230-4895-B240-9194-C17C3A19C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415" y="3675871"/>
                <a:ext cx="371475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2" name="Line 272">
                <a:extLst>
                  <a:ext uri="{FF2B5EF4-FFF2-40B4-BE49-F238E27FC236}">
                    <a16:creationId xmlns:a16="http://schemas.microsoft.com/office/drawing/2014/main" id="{FD309143-CD76-F441-BFFE-5F45E5E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35728" y="4614083"/>
                <a:ext cx="309562" cy="10239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3" name="Text Box 333">
                <a:extLst>
                  <a:ext uri="{FF2B5EF4-FFF2-40B4-BE49-F238E27FC236}">
                    <a16:creationId xmlns:a16="http://schemas.microsoft.com/office/drawing/2014/main" id="{730CAEC3-A9F6-4D44-9325-1BD8F3A1F0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42257" y="5831180"/>
                <a:ext cx="1497526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400" dirty="0">
                    <a:solidFill>
                      <a:srgbClr val="000000"/>
                    </a:solidFill>
                    <a:latin typeface="Arial"/>
                    <a:ea typeface="ＭＳ Ｐゴシック" charset="0"/>
                    <a:cs typeface="Arial"/>
                  </a:rPr>
                  <a:t>managed device</a:t>
                </a:r>
              </a:p>
            </p:txBody>
          </p:sp>
          <p:grpSp>
            <p:nvGrpSpPr>
              <p:cNvPr id="194" name="Group 906">
                <a:extLst>
                  <a:ext uri="{FF2B5EF4-FFF2-40B4-BE49-F238E27FC236}">
                    <a16:creationId xmlns:a16="http://schemas.microsoft.com/office/drawing/2014/main" id="{2803CA8B-8DCC-8944-A220-98074F5EF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973928" y="5172883"/>
                <a:ext cx="366712" cy="579438"/>
                <a:chOff x="4140" y="429"/>
                <a:chExt cx="1425" cy="2396"/>
              </a:xfrm>
            </p:grpSpPr>
            <p:sp>
              <p:nvSpPr>
                <p:cNvPr id="270" name="Freeform 907">
                  <a:extLst>
                    <a:ext uri="{FF2B5EF4-FFF2-40B4-BE49-F238E27FC236}">
                      <a16:creationId xmlns:a16="http://schemas.microsoft.com/office/drawing/2014/main" id="{BE9D940B-2A19-0C49-9DAA-D115CEA94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1" name="Rectangle 908">
                  <a:extLst>
                    <a:ext uri="{FF2B5EF4-FFF2-40B4-BE49-F238E27FC236}">
                      <a16:creationId xmlns:a16="http://schemas.microsoft.com/office/drawing/2014/main" id="{7AA723BB-C914-AA40-8061-5363E8AA1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2" name="Freeform 909">
                  <a:extLst>
                    <a:ext uri="{FF2B5EF4-FFF2-40B4-BE49-F238E27FC236}">
                      <a16:creationId xmlns:a16="http://schemas.microsoft.com/office/drawing/2014/main" id="{CB48ABC8-CCB3-0E41-AC38-B6FB9F07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3" name="Freeform 910">
                  <a:extLst>
                    <a:ext uri="{FF2B5EF4-FFF2-40B4-BE49-F238E27FC236}">
                      <a16:creationId xmlns:a16="http://schemas.microsoft.com/office/drawing/2014/main" id="{FAA62BB8-15B4-7C42-A252-8A01383D1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4" name="Rectangle 911">
                  <a:extLst>
                    <a:ext uri="{FF2B5EF4-FFF2-40B4-BE49-F238E27FC236}">
                      <a16:creationId xmlns:a16="http://schemas.microsoft.com/office/drawing/2014/main" id="{A961373B-EDFC-4E4B-8CFB-4E133B7B5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5" name="Group 912">
                  <a:extLst>
                    <a:ext uri="{FF2B5EF4-FFF2-40B4-BE49-F238E27FC236}">
                      <a16:creationId xmlns:a16="http://schemas.microsoft.com/office/drawing/2014/main" id="{066E1E93-C3B1-8D4C-BA43-DE898F50D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00" name="AutoShape 913">
                    <a:extLst>
                      <a:ext uri="{FF2B5EF4-FFF2-40B4-BE49-F238E27FC236}">
                        <a16:creationId xmlns:a16="http://schemas.microsoft.com/office/drawing/2014/main" id="{8A383D7D-E90A-FD45-99FB-C1602DF04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301" name="AutoShape 914">
                    <a:extLst>
                      <a:ext uri="{FF2B5EF4-FFF2-40B4-BE49-F238E27FC236}">
                        <a16:creationId xmlns:a16="http://schemas.microsoft.com/office/drawing/2014/main" id="{79A589D3-C9BE-EA4C-8E71-F0C4FB6DC5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6" name="Rectangle 915">
                  <a:extLst>
                    <a:ext uri="{FF2B5EF4-FFF2-40B4-BE49-F238E27FC236}">
                      <a16:creationId xmlns:a16="http://schemas.microsoft.com/office/drawing/2014/main" id="{785F1FF7-26B5-734D-8778-DB6AA1C07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7" name="Group 916">
                  <a:extLst>
                    <a:ext uri="{FF2B5EF4-FFF2-40B4-BE49-F238E27FC236}">
                      <a16:creationId xmlns:a16="http://schemas.microsoft.com/office/drawing/2014/main" id="{03B11247-BEA0-3449-8CA8-E68F5230F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98" name="AutoShape 917">
                    <a:extLst>
                      <a:ext uri="{FF2B5EF4-FFF2-40B4-BE49-F238E27FC236}">
                        <a16:creationId xmlns:a16="http://schemas.microsoft.com/office/drawing/2014/main" id="{20F082BF-3E20-C545-B17E-2B27260E3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9" name="AutoShape 918">
                    <a:extLst>
                      <a:ext uri="{FF2B5EF4-FFF2-40B4-BE49-F238E27FC236}">
                        <a16:creationId xmlns:a16="http://schemas.microsoft.com/office/drawing/2014/main" id="{E0945142-4795-CD4B-835E-00D0CA9AB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8" name="Rectangle 919">
                  <a:extLst>
                    <a:ext uri="{FF2B5EF4-FFF2-40B4-BE49-F238E27FC236}">
                      <a16:creationId xmlns:a16="http://schemas.microsoft.com/office/drawing/2014/main" id="{1B441006-E494-8242-AA0A-DAC698F0F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9" name="Rectangle 920">
                  <a:extLst>
                    <a:ext uri="{FF2B5EF4-FFF2-40B4-BE49-F238E27FC236}">
                      <a16:creationId xmlns:a16="http://schemas.microsoft.com/office/drawing/2014/main" id="{4F7B94AC-0709-7E42-BBC8-F7B3B56C8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80" name="Group 921">
                  <a:extLst>
                    <a:ext uri="{FF2B5EF4-FFF2-40B4-BE49-F238E27FC236}">
                      <a16:creationId xmlns:a16="http://schemas.microsoft.com/office/drawing/2014/main" id="{464F48D9-F9F4-E244-905E-7278A21B22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96" name="AutoShape 922">
                    <a:extLst>
                      <a:ext uri="{FF2B5EF4-FFF2-40B4-BE49-F238E27FC236}">
                        <a16:creationId xmlns:a16="http://schemas.microsoft.com/office/drawing/2014/main" id="{95D00213-8697-B24D-92BC-439D935BB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7" name="AutoShape 923">
                    <a:extLst>
                      <a:ext uri="{FF2B5EF4-FFF2-40B4-BE49-F238E27FC236}">
                        <a16:creationId xmlns:a16="http://schemas.microsoft.com/office/drawing/2014/main" id="{5B1E10B7-BDC6-C445-A4E7-F5A8D1900A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1" name="Freeform 924">
                  <a:extLst>
                    <a:ext uri="{FF2B5EF4-FFF2-40B4-BE49-F238E27FC236}">
                      <a16:creationId xmlns:a16="http://schemas.microsoft.com/office/drawing/2014/main" id="{68042F32-FDE6-FA4C-8B60-F4185AC61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82" name="Group 925">
                  <a:extLst>
                    <a:ext uri="{FF2B5EF4-FFF2-40B4-BE49-F238E27FC236}">
                      <a16:creationId xmlns:a16="http://schemas.microsoft.com/office/drawing/2014/main" id="{058826ED-20BE-CB43-9BA2-40852EB74F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94" name="AutoShape 926">
                    <a:extLst>
                      <a:ext uri="{FF2B5EF4-FFF2-40B4-BE49-F238E27FC236}">
                        <a16:creationId xmlns:a16="http://schemas.microsoft.com/office/drawing/2014/main" id="{776F5CFF-FD48-4049-A6D1-7E6E8823A5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5" name="AutoShape 927">
                    <a:extLst>
                      <a:ext uri="{FF2B5EF4-FFF2-40B4-BE49-F238E27FC236}">
                        <a16:creationId xmlns:a16="http://schemas.microsoft.com/office/drawing/2014/main" id="{D1998973-3D2E-2143-B9F3-C3266803D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3" name="Rectangle 928">
                  <a:extLst>
                    <a:ext uri="{FF2B5EF4-FFF2-40B4-BE49-F238E27FC236}">
                      <a16:creationId xmlns:a16="http://schemas.microsoft.com/office/drawing/2014/main" id="{FEB52868-0E1E-384A-B73D-470E994B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4" name="Freeform 929">
                  <a:extLst>
                    <a:ext uri="{FF2B5EF4-FFF2-40B4-BE49-F238E27FC236}">
                      <a16:creationId xmlns:a16="http://schemas.microsoft.com/office/drawing/2014/main" id="{FCD23244-85F5-144F-9AD1-E9E489410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5" name="Freeform 930">
                  <a:extLst>
                    <a:ext uri="{FF2B5EF4-FFF2-40B4-BE49-F238E27FC236}">
                      <a16:creationId xmlns:a16="http://schemas.microsoft.com/office/drawing/2014/main" id="{6F7F6FD3-6566-8D41-BEF7-22EDF7F58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6" name="Oval 931">
                  <a:extLst>
                    <a:ext uri="{FF2B5EF4-FFF2-40B4-BE49-F238E27FC236}">
                      <a16:creationId xmlns:a16="http://schemas.microsoft.com/office/drawing/2014/main" id="{1145E4D8-9564-B545-B1EA-77BE2B768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7" name="Freeform 932">
                  <a:extLst>
                    <a:ext uri="{FF2B5EF4-FFF2-40B4-BE49-F238E27FC236}">
                      <a16:creationId xmlns:a16="http://schemas.microsoft.com/office/drawing/2014/main" id="{0029AA3C-6DA1-A64B-B4C2-0740AF189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8" name="AutoShape 933">
                  <a:extLst>
                    <a:ext uri="{FF2B5EF4-FFF2-40B4-BE49-F238E27FC236}">
                      <a16:creationId xmlns:a16="http://schemas.microsoft.com/office/drawing/2014/main" id="{E5B45E40-856B-2647-A82E-19CACB8C7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9" name="AutoShape 934">
                  <a:extLst>
                    <a:ext uri="{FF2B5EF4-FFF2-40B4-BE49-F238E27FC236}">
                      <a16:creationId xmlns:a16="http://schemas.microsoft.com/office/drawing/2014/main" id="{51118500-7703-3042-BDEE-AB5C3F80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0" name="Oval 935">
                  <a:extLst>
                    <a:ext uri="{FF2B5EF4-FFF2-40B4-BE49-F238E27FC236}">
                      <a16:creationId xmlns:a16="http://schemas.microsoft.com/office/drawing/2014/main" id="{6C6F57D0-A129-F14E-9470-C841B004A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1" name="Oval 936">
                  <a:extLst>
                    <a:ext uri="{FF2B5EF4-FFF2-40B4-BE49-F238E27FC236}">
                      <a16:creationId xmlns:a16="http://schemas.microsoft.com/office/drawing/2014/main" id="{A407DF75-FBEA-9043-A7BA-CF566023D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2" name="Oval 937">
                  <a:extLst>
                    <a:ext uri="{FF2B5EF4-FFF2-40B4-BE49-F238E27FC236}">
                      <a16:creationId xmlns:a16="http://schemas.microsoft.com/office/drawing/2014/main" id="{4229442D-F403-1345-86DB-932438F98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3" name="Rectangle 938">
                  <a:extLst>
                    <a:ext uri="{FF2B5EF4-FFF2-40B4-BE49-F238E27FC236}">
                      <a16:creationId xmlns:a16="http://schemas.microsoft.com/office/drawing/2014/main" id="{9208DBBE-AA5D-DA45-AFF4-376449BC7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EE405A6B-E2C3-B944-BF7D-3DF19BEC09F8}"/>
                  </a:ext>
                </a:extLst>
              </p:cNvPr>
              <p:cNvGrpSpPr/>
              <p:nvPr/>
            </p:nvGrpSpPr>
            <p:grpSpPr>
              <a:xfrm>
                <a:off x="8732734" y="5561377"/>
                <a:ext cx="683116" cy="378456"/>
                <a:chOff x="7493876" y="2774731"/>
                <a:chExt cx="1481958" cy="894622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F0F3DFB6-9061-2E4A-84E2-8115ECE7E63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6355EB5D-3F74-1349-8218-847881F1175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65" name="Group 264">
                  <a:extLst>
                    <a:ext uri="{FF2B5EF4-FFF2-40B4-BE49-F238E27FC236}">
                      <a16:creationId xmlns:a16="http://schemas.microsoft.com/office/drawing/2014/main" id="{62069D1F-32BC-2A47-88CE-6192B777FE3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7D9BDC37-3685-9646-9BF5-5327A6ECFE0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3B73906A-F7FB-DD42-A7E9-35E80B81E91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125242C5-41C3-5740-88DA-C8F05C7A0FD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40B65062-A82D-2D46-A09F-17B9C8F587B1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0DFE4E30-DE23-D940-9CD5-6B8DADC0C3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52863" y="4065510"/>
                <a:ext cx="16570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8E911E6C-0005-E945-9D78-57E197866D76}"/>
                  </a:ext>
                </a:extLst>
              </p:cNvPr>
              <p:cNvCxnSpPr/>
              <p:nvPr/>
            </p:nvCxnSpPr>
            <p:spPr>
              <a:xfrm>
                <a:off x="9251576" y="5941812"/>
                <a:ext cx="237507" cy="23750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8091CDE5-9BC6-6840-8BA0-615CDC85705F}"/>
                  </a:ext>
                </a:extLst>
              </p:cNvPr>
              <p:cNvGrpSpPr/>
              <p:nvPr/>
            </p:nvGrpSpPr>
            <p:grpSpPr>
              <a:xfrm>
                <a:off x="7082865" y="5130332"/>
                <a:ext cx="1784742" cy="783771"/>
                <a:chOff x="3623562" y="5108298"/>
                <a:chExt cx="1784742" cy="783771"/>
              </a:xfrm>
            </p:grpSpPr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3FF1CEF-81C8-2548-8A1A-7F25FE7C53C0}"/>
                    </a:ext>
                  </a:extLst>
                </p:cNvPr>
                <p:cNvSpPr/>
                <p:nvPr/>
              </p:nvSpPr>
              <p:spPr>
                <a:xfrm flipH="1">
                  <a:off x="4018890" y="5238925"/>
                  <a:ext cx="1389414" cy="653144"/>
                </a:xfrm>
                <a:custGeom>
                  <a:avLst/>
                  <a:gdLst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414" h="653144">
                      <a:moveTo>
                        <a:pt x="59377" y="415637"/>
                      </a:moveTo>
                      <a:cubicBezTo>
                        <a:pt x="285008" y="332510"/>
                        <a:pt x="320635" y="320634"/>
                        <a:pt x="605641" y="0"/>
                      </a:cubicBezTo>
                      <a:lnTo>
                        <a:pt x="1389414" y="391887"/>
                      </a:lnTo>
                      <a:cubicBezTo>
                        <a:pt x="395845" y="482932"/>
                        <a:pt x="601683" y="407720"/>
                        <a:pt x="0" y="653144"/>
                      </a:cubicBezTo>
                      <a:lnTo>
                        <a:pt x="59377" y="41563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alpha val="56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8" name="Oval 306">
                  <a:extLst>
                    <a:ext uri="{FF2B5EF4-FFF2-40B4-BE49-F238E27FC236}">
                      <a16:creationId xmlns:a16="http://schemas.microsoft.com/office/drawing/2014/main" id="{14515583-1278-3C4C-922A-8765FBA14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3562" y="5108298"/>
                  <a:ext cx="1293812" cy="54500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59" name="Text Box 302">
                  <a:extLst>
                    <a:ext uri="{FF2B5EF4-FFF2-40B4-BE49-F238E27FC236}">
                      <a16:creationId xmlns:a16="http://schemas.microsoft.com/office/drawing/2014/main" id="{181D57B1-35E9-004F-8FFB-21ABF9208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6136" y="5229255"/>
                  <a:ext cx="633945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agent</a:t>
                  </a:r>
                </a:p>
              </p:txBody>
            </p: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DFBD49FD-0BDA-F74C-AA54-EE3E2C1BA22F}"/>
                    </a:ext>
                  </a:extLst>
                </p:cNvPr>
                <p:cNvGrpSpPr/>
                <p:nvPr/>
              </p:nvGrpSpPr>
              <p:grpSpPr>
                <a:xfrm>
                  <a:off x="4254952" y="5203301"/>
                  <a:ext cx="533735" cy="344384"/>
                  <a:chOff x="7290003" y="1864426"/>
                  <a:chExt cx="533735" cy="344384"/>
                </a:xfrm>
              </p:grpSpPr>
              <p:sp>
                <p:nvSpPr>
                  <p:cNvPr id="261" name="Can 260">
                    <a:extLst>
                      <a:ext uri="{FF2B5EF4-FFF2-40B4-BE49-F238E27FC236}">
                        <a16:creationId xmlns:a16="http://schemas.microsoft.com/office/drawing/2014/main" id="{F0B1ADAE-4E76-224D-A024-AB3AF7336EAA}"/>
                      </a:ext>
                    </a:extLst>
                  </p:cNvPr>
                  <p:cNvSpPr/>
                  <p:nvPr/>
                </p:nvSpPr>
                <p:spPr>
                  <a:xfrm>
                    <a:off x="7338951" y="1864426"/>
                    <a:ext cx="427511" cy="344384"/>
                  </a:xfrm>
                  <a:prstGeom prst="can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2" name="Text Box 305">
                    <a:extLst>
                      <a:ext uri="{FF2B5EF4-FFF2-40B4-BE49-F238E27FC236}">
                        <a16:creationId xmlns:a16="http://schemas.microsoft.com/office/drawing/2014/main" id="{5B37FAF3-0E4E-BE47-B9D3-2273878720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90003" y="1889518"/>
                    <a:ext cx="533735" cy="30764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A8"/>
                        </a:solidFill>
                        <a:effectLst/>
                        <a:uLnTx/>
                        <a:uFillTx/>
                        <a:latin typeface="Arial"/>
                        <a:ea typeface="ＭＳ Ｐゴシック" charset="0"/>
                        <a:cs typeface="Arial"/>
                      </a:rPr>
                      <a:t>data</a:t>
                    </a:r>
                  </a:p>
                </p:txBody>
              </p:sp>
            </p:grpSp>
          </p:grp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E1AFFD5F-25B9-724B-AE65-C63BBCDAF564}"/>
                  </a:ext>
                </a:extLst>
              </p:cNvPr>
              <p:cNvGrpSpPr/>
              <p:nvPr/>
            </p:nvGrpSpPr>
            <p:grpSpPr>
              <a:xfrm>
                <a:off x="9109072" y="4201055"/>
                <a:ext cx="736270" cy="422596"/>
                <a:chOff x="3668110" y="2448910"/>
                <a:chExt cx="3794234" cy="2165130"/>
              </a:xfrm>
            </p:grpSpPr>
            <p:sp>
              <p:nvSpPr>
                <p:cNvPr id="250" name="Rectangle 249">
                  <a:extLst>
                    <a:ext uri="{FF2B5EF4-FFF2-40B4-BE49-F238E27FC236}">
                      <a16:creationId xmlns:a16="http://schemas.microsoft.com/office/drawing/2014/main" id="{26001E55-00F4-AC4E-A980-633165CE8F16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748721FF-437B-E049-B7AE-3D81CFF9E978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2" name="Group 251">
                  <a:extLst>
                    <a:ext uri="{FF2B5EF4-FFF2-40B4-BE49-F238E27FC236}">
                      <a16:creationId xmlns:a16="http://schemas.microsoft.com/office/drawing/2014/main" id="{39FDFE4C-AE99-3749-8A62-8593097011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BA66389A-89CE-544B-A780-C41426CFDEAB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AD030009-14DC-E941-8E90-F0E0068E4F06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C580A85-A52A-9C43-9E4E-C6B3B962727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2E60EB54-270A-9945-A021-2AC6F825DF3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C75602E-0316-BD4E-A901-A098016A0377}"/>
                  </a:ext>
                </a:extLst>
              </p:cNvPr>
              <p:cNvSpPr/>
              <p:nvPr/>
            </p:nvSpPr>
            <p:spPr>
              <a:xfrm flipH="1">
                <a:off x="6990267" y="2857446"/>
                <a:ext cx="1644149" cy="664161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591907 h 829414"/>
                  <a:gd name="connsiteX1" fmla="*/ 429371 w 1389414"/>
                  <a:gd name="connsiteY1" fmla="*/ 0 h 829414"/>
                  <a:gd name="connsiteX2" fmla="*/ 1389414 w 1389414"/>
                  <a:gd name="connsiteY2" fmla="*/ 568157 h 829414"/>
                  <a:gd name="connsiteX3" fmla="*/ 0 w 1389414"/>
                  <a:gd name="connsiteY3" fmla="*/ 829414 h 829414"/>
                  <a:gd name="connsiteX4" fmla="*/ 59377 w 1389414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25786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665100"/>
                  <a:gd name="connsiteY0" fmla="*/ 393603 h 829414"/>
                  <a:gd name="connsiteX1" fmla="*/ 429371 w 1665100"/>
                  <a:gd name="connsiteY1" fmla="*/ 0 h 829414"/>
                  <a:gd name="connsiteX2" fmla="*/ 1665100 w 1665100"/>
                  <a:gd name="connsiteY2" fmla="*/ 303752 h 829414"/>
                  <a:gd name="connsiteX3" fmla="*/ 0 w 1665100"/>
                  <a:gd name="connsiteY3" fmla="*/ 829414 h 829414"/>
                  <a:gd name="connsiteX4" fmla="*/ 81411 w 1665100"/>
                  <a:gd name="connsiteY4" fmla="*/ 393603 h 829414"/>
                  <a:gd name="connsiteX0" fmla="*/ 81411 w 1665100"/>
                  <a:gd name="connsiteY0" fmla="*/ 228350 h 664161"/>
                  <a:gd name="connsiteX1" fmla="*/ 419294 w 1665100"/>
                  <a:gd name="connsiteY1" fmla="*/ 0 h 664161"/>
                  <a:gd name="connsiteX2" fmla="*/ 1665100 w 1665100"/>
                  <a:gd name="connsiteY2" fmla="*/ 138499 h 664161"/>
                  <a:gd name="connsiteX3" fmla="*/ 0 w 1665100"/>
                  <a:gd name="connsiteY3" fmla="*/ 664161 h 664161"/>
                  <a:gd name="connsiteX4" fmla="*/ 81411 w 1665100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869" h="664161">
                    <a:moveTo>
                      <a:pt x="81411" y="228350"/>
                    </a:moveTo>
                    <a:cubicBezTo>
                      <a:pt x="307042" y="145223"/>
                      <a:pt x="255473" y="210465"/>
                      <a:pt x="419294" y="0"/>
                    </a:cubicBezTo>
                    <a:cubicBezTo>
                      <a:pt x="706258" y="244471"/>
                      <a:pt x="774088" y="202501"/>
                      <a:pt x="1503869" y="105448"/>
                    </a:cubicBezTo>
                    <a:cubicBezTo>
                      <a:pt x="712253" y="306662"/>
                      <a:pt x="601683" y="418737"/>
                      <a:pt x="0" y="664161"/>
                    </a:cubicBezTo>
                    <a:lnTo>
                      <a:pt x="81411" y="22835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80">
                <a:extLst>
                  <a:ext uri="{FF2B5EF4-FFF2-40B4-BE49-F238E27FC236}">
                    <a16:creationId xmlns:a16="http://schemas.microsoft.com/office/drawing/2014/main" id="{92E5D0E9-2FFF-2341-90EF-5EAFBE68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086" y="2335576"/>
                <a:ext cx="1853311" cy="68461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02" name="Text Box 276">
                <a:extLst>
                  <a:ext uri="{FF2B5EF4-FFF2-40B4-BE49-F238E27FC236}">
                    <a16:creationId xmlns:a16="http://schemas.microsoft.com/office/drawing/2014/main" id="{88D3C14F-CEB0-8644-A107-9956C8A582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10120" y="2378207"/>
                <a:ext cx="1795750" cy="5652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managing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server/controller</a:t>
                </a:r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91B58D9E-B31E-4041-9C3C-97FF9C7F0FBA}"/>
                  </a:ext>
                </a:extLst>
              </p:cNvPr>
              <p:cNvGrpSpPr/>
              <p:nvPr/>
            </p:nvGrpSpPr>
            <p:grpSpPr>
              <a:xfrm>
                <a:off x="7972177" y="2226911"/>
                <a:ext cx="897159" cy="395103"/>
                <a:chOff x="7338951" y="1864426"/>
                <a:chExt cx="427511" cy="344384"/>
              </a:xfrm>
            </p:grpSpPr>
            <p:sp>
              <p:nvSpPr>
                <p:cNvPr id="248" name="Can 247">
                  <a:extLst>
                    <a:ext uri="{FF2B5EF4-FFF2-40B4-BE49-F238E27FC236}">
                      <a16:creationId xmlns:a16="http://schemas.microsoft.com/office/drawing/2014/main" id="{AE928AB2-C2A9-3E4B-8FF1-19D3B48B28A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9" name="Text Box 305">
                  <a:extLst>
                    <a:ext uri="{FF2B5EF4-FFF2-40B4-BE49-F238E27FC236}">
                      <a16:creationId xmlns:a16="http://schemas.microsoft.com/office/drawing/2014/main" id="{9BE8886F-017D-DC49-9A47-D51843AED5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404793" y="1927928"/>
                  <a:ext cx="281197" cy="2682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2BDAF6E8-D2D1-9240-B930-9C3091E9DBFE}"/>
                  </a:ext>
                </a:extLst>
              </p:cNvPr>
              <p:cNvGrpSpPr/>
              <p:nvPr/>
            </p:nvGrpSpPr>
            <p:grpSpPr>
              <a:xfrm>
                <a:off x="9957872" y="3853309"/>
                <a:ext cx="683116" cy="378456"/>
                <a:chOff x="7493876" y="2774731"/>
                <a:chExt cx="1481958" cy="894622"/>
              </a:xfrm>
            </p:grpSpPr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3DA0D65-F352-684A-81E9-AF90A9012AE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012260B1-6604-E74E-9135-FD9EEAE6E57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43" name="Group 242">
                  <a:extLst>
                    <a:ext uri="{FF2B5EF4-FFF2-40B4-BE49-F238E27FC236}">
                      <a16:creationId xmlns:a16="http://schemas.microsoft.com/office/drawing/2014/main" id="{0FC1AD3D-9627-5A47-82D1-8E1613F24F3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44" name="Freeform 243">
                    <a:extLst>
                      <a:ext uri="{FF2B5EF4-FFF2-40B4-BE49-F238E27FC236}">
                        <a16:creationId xmlns:a16="http://schemas.microsoft.com/office/drawing/2014/main" id="{2AC40C3B-A1B7-384A-883A-EA7FB8D1478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>
                    <a:extLst>
                      <a:ext uri="{FF2B5EF4-FFF2-40B4-BE49-F238E27FC236}">
                        <a16:creationId xmlns:a16="http://schemas.microsoft.com/office/drawing/2014/main" id="{2A9E7A38-CE8C-C844-8C03-E1A82BE55E6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 245">
                    <a:extLst>
                      <a:ext uri="{FF2B5EF4-FFF2-40B4-BE49-F238E27FC236}">
                        <a16:creationId xmlns:a16="http://schemas.microsoft.com/office/drawing/2014/main" id="{2F7A2B59-E205-2644-86E7-DF75D4C175F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 246">
                    <a:extLst>
                      <a:ext uri="{FF2B5EF4-FFF2-40B4-BE49-F238E27FC236}">
                        <a16:creationId xmlns:a16="http://schemas.microsoft.com/office/drawing/2014/main" id="{44F5365A-28EB-1042-872C-32C19D8BD4D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5" name="Group 44">
                <a:extLst>
                  <a:ext uri="{FF2B5EF4-FFF2-40B4-BE49-F238E27FC236}">
                    <a16:creationId xmlns:a16="http://schemas.microsoft.com/office/drawing/2014/main" id="{D087D198-E562-3A4F-BCB1-6D3121CB8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38940" y="2593196"/>
                <a:ext cx="903288" cy="727075"/>
                <a:chOff x="-44" y="1473"/>
                <a:chExt cx="981" cy="1105"/>
              </a:xfrm>
            </p:grpSpPr>
            <p:pic>
              <p:nvPicPr>
                <p:cNvPr id="239" name="Picture 45" descr="desktop_computer_stylized_medium">
                  <a:extLst>
                    <a:ext uri="{FF2B5EF4-FFF2-40B4-BE49-F238E27FC236}">
                      <a16:creationId xmlns:a16="http://schemas.microsoft.com/office/drawing/2014/main" id="{941609BC-5B9A-C64D-BF89-7746F994A18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" name="Freeform 46">
                  <a:extLst>
                    <a:ext uri="{FF2B5EF4-FFF2-40B4-BE49-F238E27FC236}">
                      <a16:creationId xmlns:a16="http://schemas.microsoft.com/office/drawing/2014/main" id="{66DCFBFD-5543-5746-9D77-AA585107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296 w 356"/>
                    <a:gd name="T3" fmla="*/ 69 h 368"/>
                    <a:gd name="T4" fmla="*/ 1537 w 356"/>
                    <a:gd name="T5" fmla="*/ 1447 h 368"/>
                    <a:gd name="T6" fmla="*/ 339 w 356"/>
                    <a:gd name="T7" fmla="*/ 181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906">
                <a:extLst>
                  <a:ext uri="{FF2B5EF4-FFF2-40B4-BE49-F238E27FC236}">
                    <a16:creationId xmlns:a16="http://schemas.microsoft.com/office/drawing/2014/main" id="{E707DA5C-E91A-EE4E-B3C9-E62E12062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50931" y="2782976"/>
                <a:ext cx="469569" cy="865434"/>
                <a:chOff x="4140" y="429"/>
                <a:chExt cx="1425" cy="2396"/>
              </a:xfrm>
            </p:grpSpPr>
            <p:sp>
              <p:nvSpPr>
                <p:cNvPr id="207" name="Freeform 907">
                  <a:extLst>
                    <a:ext uri="{FF2B5EF4-FFF2-40B4-BE49-F238E27FC236}">
                      <a16:creationId xmlns:a16="http://schemas.microsoft.com/office/drawing/2014/main" id="{BA358A67-043B-BA41-917A-B80E3C404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Rectangle 908">
                  <a:extLst>
                    <a:ext uri="{FF2B5EF4-FFF2-40B4-BE49-F238E27FC236}">
                      <a16:creationId xmlns:a16="http://schemas.microsoft.com/office/drawing/2014/main" id="{18A82B9C-A883-624F-A487-AD6A776F7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09" name="Freeform 909">
                  <a:extLst>
                    <a:ext uri="{FF2B5EF4-FFF2-40B4-BE49-F238E27FC236}">
                      <a16:creationId xmlns:a16="http://schemas.microsoft.com/office/drawing/2014/main" id="{DD8BA12E-357C-E841-848B-8DE85245B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Freeform 910">
                  <a:extLst>
                    <a:ext uri="{FF2B5EF4-FFF2-40B4-BE49-F238E27FC236}">
                      <a16:creationId xmlns:a16="http://schemas.microsoft.com/office/drawing/2014/main" id="{A18DEA0B-A738-5949-83FD-0988B963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Rectangle 911">
                  <a:extLst>
                    <a:ext uri="{FF2B5EF4-FFF2-40B4-BE49-F238E27FC236}">
                      <a16:creationId xmlns:a16="http://schemas.microsoft.com/office/drawing/2014/main" id="{DC9D03B8-F393-8D41-9C55-E2A2CE725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2" name="Group 912">
                  <a:extLst>
                    <a:ext uri="{FF2B5EF4-FFF2-40B4-BE49-F238E27FC236}">
                      <a16:creationId xmlns:a16="http://schemas.microsoft.com/office/drawing/2014/main" id="{29201AA5-B78A-794A-8A5B-1D18873B4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13">
                    <a:extLst>
                      <a:ext uri="{FF2B5EF4-FFF2-40B4-BE49-F238E27FC236}">
                        <a16:creationId xmlns:a16="http://schemas.microsoft.com/office/drawing/2014/main" id="{03D99842-A084-4E49-A5D1-82F4A53822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8" name="AutoShape 914">
                    <a:extLst>
                      <a:ext uri="{FF2B5EF4-FFF2-40B4-BE49-F238E27FC236}">
                        <a16:creationId xmlns:a16="http://schemas.microsoft.com/office/drawing/2014/main" id="{8E158DC9-61E9-A14C-8690-D2D8BC0DB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3" name="Rectangle 915">
                  <a:extLst>
                    <a:ext uri="{FF2B5EF4-FFF2-40B4-BE49-F238E27FC236}">
                      <a16:creationId xmlns:a16="http://schemas.microsoft.com/office/drawing/2014/main" id="{C527E74C-879F-D843-87B5-BEC2F5A00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4" name="Group 916">
                  <a:extLst>
                    <a:ext uri="{FF2B5EF4-FFF2-40B4-BE49-F238E27FC236}">
                      <a16:creationId xmlns:a16="http://schemas.microsoft.com/office/drawing/2014/main" id="{E78BC0D4-5DDD-2F48-B295-778460085A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17">
                    <a:extLst>
                      <a:ext uri="{FF2B5EF4-FFF2-40B4-BE49-F238E27FC236}">
                        <a16:creationId xmlns:a16="http://schemas.microsoft.com/office/drawing/2014/main" id="{F68DFE33-0879-3646-B2AD-FE59C224A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6" name="AutoShape 918">
                    <a:extLst>
                      <a:ext uri="{FF2B5EF4-FFF2-40B4-BE49-F238E27FC236}">
                        <a16:creationId xmlns:a16="http://schemas.microsoft.com/office/drawing/2014/main" id="{CD58E6D0-9D84-654C-80A0-992D19EC6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5" name="Rectangle 919">
                  <a:extLst>
                    <a:ext uri="{FF2B5EF4-FFF2-40B4-BE49-F238E27FC236}">
                      <a16:creationId xmlns:a16="http://schemas.microsoft.com/office/drawing/2014/main" id="{862FF655-EC93-3C49-A93A-FDC913BED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16" name="Rectangle 920">
                  <a:extLst>
                    <a:ext uri="{FF2B5EF4-FFF2-40B4-BE49-F238E27FC236}">
                      <a16:creationId xmlns:a16="http://schemas.microsoft.com/office/drawing/2014/main" id="{1349F4FB-7F40-064B-B060-43E8FD168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7" name="Group 921">
                  <a:extLst>
                    <a:ext uri="{FF2B5EF4-FFF2-40B4-BE49-F238E27FC236}">
                      <a16:creationId xmlns:a16="http://schemas.microsoft.com/office/drawing/2014/main" id="{C1900626-1CFB-E341-8D1D-D79030F188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22">
                    <a:extLst>
                      <a:ext uri="{FF2B5EF4-FFF2-40B4-BE49-F238E27FC236}">
                        <a16:creationId xmlns:a16="http://schemas.microsoft.com/office/drawing/2014/main" id="{DD81D93E-93B6-C945-A36B-32CDADDAF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4" name="AutoShape 923">
                    <a:extLst>
                      <a:ext uri="{FF2B5EF4-FFF2-40B4-BE49-F238E27FC236}">
                        <a16:creationId xmlns:a16="http://schemas.microsoft.com/office/drawing/2014/main" id="{EC02B7E4-DC4D-F64D-8717-C5CA1E05F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8" name="Freeform 924">
                  <a:extLst>
                    <a:ext uri="{FF2B5EF4-FFF2-40B4-BE49-F238E27FC236}">
                      <a16:creationId xmlns:a16="http://schemas.microsoft.com/office/drawing/2014/main" id="{3A8697BD-FFAE-FD40-8C25-E65EF7752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9" name="Group 925">
                  <a:extLst>
                    <a:ext uri="{FF2B5EF4-FFF2-40B4-BE49-F238E27FC236}">
                      <a16:creationId xmlns:a16="http://schemas.microsoft.com/office/drawing/2014/main" id="{48EACF24-942C-BD4E-A361-15CF04CDF8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26">
                    <a:extLst>
                      <a:ext uri="{FF2B5EF4-FFF2-40B4-BE49-F238E27FC236}">
                        <a16:creationId xmlns:a16="http://schemas.microsoft.com/office/drawing/2014/main" id="{A68BCDFF-33E9-984C-BEC3-94CEDEC5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2" name="AutoShape 927">
                    <a:extLst>
                      <a:ext uri="{FF2B5EF4-FFF2-40B4-BE49-F238E27FC236}">
                        <a16:creationId xmlns:a16="http://schemas.microsoft.com/office/drawing/2014/main" id="{987B3F11-5503-554E-882F-73411D7C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20" name="Rectangle 928">
                  <a:extLst>
                    <a:ext uri="{FF2B5EF4-FFF2-40B4-BE49-F238E27FC236}">
                      <a16:creationId xmlns:a16="http://schemas.microsoft.com/office/drawing/2014/main" id="{21D645C2-F2CB-2F48-884A-92A0828DF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1" name="Freeform 929">
                  <a:extLst>
                    <a:ext uri="{FF2B5EF4-FFF2-40B4-BE49-F238E27FC236}">
                      <a16:creationId xmlns:a16="http://schemas.microsoft.com/office/drawing/2014/main" id="{F338BB3E-46E3-124D-9036-79BA60D49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2" name="Freeform 930">
                  <a:extLst>
                    <a:ext uri="{FF2B5EF4-FFF2-40B4-BE49-F238E27FC236}">
                      <a16:creationId xmlns:a16="http://schemas.microsoft.com/office/drawing/2014/main" id="{CBFB7FD4-907C-CB46-8B00-538A5B0EE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3" name="Oval 931">
                  <a:extLst>
                    <a:ext uri="{FF2B5EF4-FFF2-40B4-BE49-F238E27FC236}">
                      <a16:creationId xmlns:a16="http://schemas.microsoft.com/office/drawing/2014/main" id="{5A34F34C-BDAB-FB49-893E-24D04DB10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4" name="Freeform 932">
                  <a:extLst>
                    <a:ext uri="{FF2B5EF4-FFF2-40B4-BE49-F238E27FC236}">
                      <a16:creationId xmlns:a16="http://schemas.microsoft.com/office/drawing/2014/main" id="{83C3DF40-9FBA-5641-BA1C-24C36BD2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5" name="AutoShape 933">
                  <a:extLst>
                    <a:ext uri="{FF2B5EF4-FFF2-40B4-BE49-F238E27FC236}">
                      <a16:creationId xmlns:a16="http://schemas.microsoft.com/office/drawing/2014/main" id="{1B6E41FF-F2F5-AF44-8B91-5192A2497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6" name="AutoShape 934">
                  <a:extLst>
                    <a:ext uri="{FF2B5EF4-FFF2-40B4-BE49-F238E27FC236}">
                      <a16:creationId xmlns:a16="http://schemas.microsoft.com/office/drawing/2014/main" id="{2FB8873E-9EEA-D843-9F5D-E06B4FACE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7" name="Oval 935">
                  <a:extLst>
                    <a:ext uri="{FF2B5EF4-FFF2-40B4-BE49-F238E27FC236}">
                      <a16:creationId xmlns:a16="http://schemas.microsoft.com/office/drawing/2014/main" id="{FB7CF900-522C-E44A-BC68-FE26DCD49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8" name="Oval 936">
                  <a:extLst>
                    <a:ext uri="{FF2B5EF4-FFF2-40B4-BE49-F238E27FC236}">
                      <a16:creationId xmlns:a16="http://schemas.microsoft.com/office/drawing/2014/main" id="{3461873C-FD02-4742-A8E2-CE29D45F8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9" name="Oval 937">
                  <a:extLst>
                    <a:ext uri="{FF2B5EF4-FFF2-40B4-BE49-F238E27FC236}">
                      <a16:creationId xmlns:a16="http://schemas.microsoft.com/office/drawing/2014/main" id="{E6D214D0-C8C3-6B43-8821-D31DFE9E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30" name="Rectangle 938">
                  <a:extLst>
                    <a:ext uri="{FF2B5EF4-FFF2-40B4-BE49-F238E27FC236}">
                      <a16:creationId xmlns:a16="http://schemas.microsoft.com/office/drawing/2014/main" id="{FCF36B35-E6A8-414B-A504-AA7270E40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</p:grpSp>
        <p:sp>
          <p:nvSpPr>
            <p:cNvPr id="308" name="Text Box 150">
              <a:extLst>
                <a:ext uri="{FF2B5EF4-FFF2-40B4-BE49-F238E27FC236}">
                  <a16:creationId xmlns:a16="http://schemas.microsoft.com/office/drawing/2014/main" id="{B2FD4263-CD8E-CE4C-A142-AECF4129A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65649" y="6145768"/>
              <a:ext cx="122397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Arial"/>
                  <a:cs typeface="Arial"/>
                </a:rPr>
                <a:t>trap mode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922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types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108</a:t>
            </a:fld>
            <a:endParaRPr lang="en-US" dirty="0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457A5CE-0B9F-1545-A590-034542B2B152}"/>
              </a:ext>
            </a:extLst>
          </p:cNvPr>
          <p:cNvGrpSpPr/>
          <p:nvPr/>
        </p:nvGrpSpPr>
        <p:grpSpPr>
          <a:xfrm>
            <a:off x="2372315" y="1817914"/>
            <a:ext cx="7097732" cy="3820886"/>
            <a:chOff x="2002201" y="1415143"/>
            <a:chExt cx="7097732" cy="3820886"/>
          </a:xfrm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CBE48A8-B43A-B640-A1B3-9FD7CFC18AD1}"/>
                </a:ext>
              </a:extLst>
            </p:cNvPr>
            <p:cNvSpPr/>
            <p:nvPr/>
          </p:nvSpPr>
          <p:spPr>
            <a:xfrm>
              <a:off x="2013857" y="1415143"/>
              <a:ext cx="7075714" cy="67491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F7643A-6C5E-E745-8C01-431DEA62BE79}"/>
                </a:ext>
              </a:extLst>
            </p:cNvPr>
            <p:cNvSpPr/>
            <p:nvPr/>
          </p:nvSpPr>
          <p:spPr>
            <a:xfrm>
              <a:off x="2005070" y="1421700"/>
              <a:ext cx="7094863" cy="3792557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9" name="Text Box 115">
              <a:extLst>
                <a:ext uri="{FF2B5EF4-FFF2-40B4-BE49-F238E27FC236}">
                  <a16:creationId xmlns:a16="http://schemas.microsoft.com/office/drawing/2014/main" id="{0244D51E-83C3-6548-9320-525EA26C7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4834" y="2145408"/>
              <a:ext cx="1892826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GetNextRequest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GetBulkRequest</a:t>
              </a:r>
            </a:p>
          </p:txBody>
        </p:sp>
        <p:sp>
          <p:nvSpPr>
            <p:cNvPr id="310" name="Text Box 116">
              <a:extLst>
                <a:ext uri="{FF2B5EF4-FFF2-40B4-BE49-F238E27FC236}">
                  <a16:creationId xmlns:a16="http://schemas.microsoft.com/office/drawing/2014/main" id="{CE074C87-6B68-DF47-9CB7-45CA06116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9144" y="2125911"/>
              <a:ext cx="3853599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manager-to-agent: </a:t>
              </a:r>
              <a:r>
                <a:rPr lang="ja-JP" altLang="en-US" sz="2000" dirty="0">
                  <a:cs typeface="Arial"/>
                </a:rPr>
                <a:t>“</a:t>
              </a:r>
              <a:r>
                <a:rPr lang="en-US" sz="2000" dirty="0">
                  <a:cs typeface="Arial"/>
                </a:rPr>
                <a:t>get me data</a:t>
              </a:r>
              <a:r>
                <a:rPr lang="ja-JP" altLang="en-US" sz="2000" dirty="0">
                  <a:cs typeface="Arial"/>
                </a:rPr>
                <a:t>”</a:t>
              </a:r>
              <a:endParaRPr lang="en-US" sz="2000" dirty="0">
                <a:cs typeface="Arial"/>
              </a:endParaRP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(data instance, next data in list, 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                                 block of data). </a:t>
              </a:r>
            </a:p>
          </p:txBody>
        </p:sp>
        <p:sp>
          <p:nvSpPr>
            <p:cNvPr id="311" name="Text Box 118">
              <a:extLst>
                <a:ext uri="{FF2B5EF4-FFF2-40B4-BE49-F238E27FC236}">
                  <a16:creationId xmlns:a16="http://schemas.microsoft.com/office/drawing/2014/main" id="{7B367215-91F1-9443-9F74-56C0B39D5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2320" y="1488161"/>
              <a:ext cx="248799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Message type</a:t>
              </a:r>
            </a:p>
          </p:txBody>
        </p:sp>
        <p:sp>
          <p:nvSpPr>
            <p:cNvPr id="312" name="Text Box 119">
              <a:extLst>
                <a:ext uri="{FF2B5EF4-FFF2-40B4-BE49-F238E27FC236}">
                  <a16:creationId xmlns:a16="http://schemas.microsoft.com/office/drawing/2014/main" id="{56DAD538-56FB-774C-9D9A-5BDE956FB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1362" y="1490866"/>
              <a:ext cx="164500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Function</a:t>
              </a:r>
            </a:p>
          </p:txBody>
        </p:sp>
        <p:sp>
          <p:nvSpPr>
            <p:cNvPr id="317" name="Text Box 124">
              <a:extLst>
                <a:ext uri="{FF2B5EF4-FFF2-40B4-BE49-F238E27FC236}">
                  <a16:creationId xmlns:a16="http://schemas.microsoft.com/office/drawing/2014/main" id="{9B5BC1C1-DAA0-AC4F-B24B-AAA71EE3E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7355" y="3213120"/>
              <a:ext cx="25781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SetRequest</a:t>
              </a:r>
            </a:p>
          </p:txBody>
        </p:sp>
        <p:sp>
          <p:nvSpPr>
            <p:cNvPr id="318" name="Text Box 125">
              <a:extLst>
                <a:ext uri="{FF2B5EF4-FFF2-40B4-BE49-F238E27FC236}">
                  <a16:creationId xmlns:a16="http://schemas.microsoft.com/office/drawing/2014/main" id="{DB241EBF-DC8B-D944-A1F0-6BF6434D9A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3593" y="3216058"/>
              <a:ext cx="37276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2000" dirty="0">
                  <a:cs typeface="Arial"/>
                </a:rPr>
                <a:t>manager-to-agent: set MIB value</a:t>
              </a:r>
            </a:p>
          </p:txBody>
        </p:sp>
        <p:sp>
          <p:nvSpPr>
            <p:cNvPr id="320" name="Text Box 127">
              <a:extLst>
                <a:ext uri="{FF2B5EF4-FFF2-40B4-BE49-F238E27FC236}">
                  <a16:creationId xmlns:a16="http://schemas.microsoft.com/office/drawing/2014/main" id="{17983E4B-D898-8E41-B263-E49CAA78E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3056" y="3762619"/>
              <a:ext cx="140283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Response</a:t>
              </a:r>
            </a:p>
          </p:txBody>
        </p:sp>
        <p:sp>
          <p:nvSpPr>
            <p:cNvPr id="321" name="Text Box 128">
              <a:extLst>
                <a:ext uri="{FF2B5EF4-FFF2-40B4-BE49-F238E27FC236}">
                  <a16:creationId xmlns:a16="http://schemas.microsoft.com/office/drawing/2014/main" id="{BA110198-2518-B643-A457-96198774C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411" y="3785527"/>
              <a:ext cx="389987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value, response to Request</a:t>
              </a:r>
            </a:p>
          </p:txBody>
        </p:sp>
        <p:sp>
          <p:nvSpPr>
            <p:cNvPr id="323" name="Text Box 130">
              <a:extLst>
                <a:ext uri="{FF2B5EF4-FFF2-40B4-BE49-F238E27FC236}">
                  <a16:creationId xmlns:a16="http://schemas.microsoft.com/office/drawing/2014/main" id="{13D6B449-0D81-8B4A-9EE8-9D355F309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8372" y="4509877"/>
              <a:ext cx="133161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Trap</a:t>
              </a:r>
            </a:p>
          </p:txBody>
        </p:sp>
        <p:sp>
          <p:nvSpPr>
            <p:cNvPr id="325" name="Text Box 132">
              <a:extLst>
                <a:ext uri="{FF2B5EF4-FFF2-40B4-BE49-F238E27FC236}">
                  <a16:creationId xmlns:a16="http://schemas.microsoft.com/office/drawing/2014/main" id="{ADDA6BF9-6CB2-0C4F-8696-645975C71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185" y="4542313"/>
              <a:ext cx="3900102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inform manager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of exceptional event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15AA162-66FE-5742-9EB6-3D8D7E146094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2090619"/>
              <a:ext cx="7083691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A2F16B84-C54F-D64C-888D-528AF221B7B5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124760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AECB1288-0985-6448-A2C2-C0FA671E458C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712588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94200BD3-5495-E841-A5AD-2C5B26A4EBE6}"/>
                </a:ext>
              </a:extLst>
            </p:cNvPr>
            <p:cNvCxnSpPr>
              <a:cxnSpLocks/>
            </p:cNvCxnSpPr>
            <p:nvPr/>
          </p:nvCxnSpPr>
          <p:spPr>
            <a:xfrm>
              <a:off x="2002201" y="4463704"/>
              <a:ext cx="7083691" cy="0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9D6C5447-D4D7-C94E-94E0-479DD83D99E5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9" y="1420585"/>
              <a:ext cx="0" cy="381544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21768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formats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109</a:t>
            </a:fld>
            <a:endParaRPr lang="en-US" dirty="0"/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413FF278-8BA0-5145-BC47-9F295BDD8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221" y="2111004"/>
            <a:ext cx="6943725" cy="100488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 dirty="0"/>
          </a:p>
        </p:txBody>
      </p:sp>
      <p:cxnSp>
        <p:nvCxnSpPr>
          <p:cNvPr id="23" name="Straight Connector 3">
            <a:extLst>
              <a:ext uri="{FF2B5EF4-FFF2-40B4-BE49-F238E27FC236}">
                <a16:creationId xmlns:a16="http://schemas.microsoft.com/office/drawing/2014/main" id="{A6B287A0-85D6-6046-B287-7E5993A5E2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30796" y="2115767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TextBox 39">
            <a:extLst>
              <a:ext uri="{FF2B5EF4-FFF2-40B4-BE49-F238E27FC236}">
                <a16:creationId xmlns:a16="http://schemas.microsoft.com/office/drawing/2014/main" id="{D7FF84AB-1A33-BC4B-A771-28AE770FE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0058" y="2469779"/>
            <a:ext cx="4968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 dirty="0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25" name="TextBox 40">
            <a:extLst>
              <a:ext uri="{FF2B5EF4-FFF2-40B4-BE49-F238E27FC236}">
                <a16:creationId xmlns:a16="http://schemas.microsoft.com/office/drawing/2014/main" id="{3EE519D8-7276-584C-B411-4789BF42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46" y="2137992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6" name="Straight Connector 3">
            <a:extLst>
              <a:ext uri="{FF2B5EF4-FFF2-40B4-BE49-F238E27FC236}">
                <a16:creationId xmlns:a16="http://schemas.microsoft.com/office/drawing/2014/main" id="{9170E96D-AD58-AE48-8962-5659047A3C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24558" y="210306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Straight Connector 3">
            <a:extLst>
              <a:ext uri="{FF2B5EF4-FFF2-40B4-BE49-F238E27FC236}">
                <a16:creationId xmlns:a16="http://schemas.microsoft.com/office/drawing/2014/main" id="{85B4734A-EF4B-E744-8450-9B7AB8D2084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8321" y="20951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Straight Connector 3">
            <a:extLst>
              <a:ext uri="{FF2B5EF4-FFF2-40B4-BE49-F238E27FC236}">
                <a16:creationId xmlns:a16="http://schemas.microsoft.com/office/drawing/2014/main" id="{28F7CF5C-E9E4-D74C-A722-966DFEC933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20021" y="2117354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Straight Connector 3">
            <a:extLst>
              <a:ext uri="{FF2B5EF4-FFF2-40B4-BE49-F238E27FC236}">
                <a16:creationId xmlns:a16="http://schemas.microsoft.com/office/drawing/2014/main" id="{802915EB-B623-9C49-81B9-FC69E6A224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29633" y="210941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Straight Connector 3">
            <a:extLst>
              <a:ext uri="{FF2B5EF4-FFF2-40B4-BE49-F238E27FC236}">
                <a16:creationId xmlns:a16="http://schemas.microsoft.com/office/drawing/2014/main" id="{EFAB905A-3ED4-A64A-BE6C-6E25E0D8B72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51946" y="210147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Straight Connector 3">
            <a:extLst>
              <a:ext uri="{FF2B5EF4-FFF2-40B4-BE49-F238E27FC236}">
                <a16:creationId xmlns:a16="http://schemas.microsoft.com/office/drawing/2014/main" id="{991C462A-D470-6E48-9429-0F07103F8E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55208" y="2093542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2" name="Straight Connector 3">
            <a:extLst>
              <a:ext uri="{FF2B5EF4-FFF2-40B4-BE49-F238E27FC236}">
                <a16:creationId xmlns:a16="http://schemas.microsoft.com/office/drawing/2014/main" id="{80F16B2C-0FEA-DE4B-A56B-34B43A25BE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277521" y="21205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3" name="TextBox 40">
            <a:extLst>
              <a:ext uri="{FF2B5EF4-FFF2-40B4-BE49-F238E27FC236}">
                <a16:creationId xmlns:a16="http://schemas.microsoft.com/office/drawing/2014/main" id="{50F941FB-AD70-D448-ADA6-B5522B757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83" y="2285629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34" name="TextBox 40">
            <a:extLst>
              <a:ext uri="{FF2B5EF4-FFF2-40B4-BE49-F238E27FC236}">
                <a16:creationId xmlns:a16="http://schemas.microsoft.com/office/drawing/2014/main" id="{AE763344-3C8A-7C45-ACCB-8FA2D428F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633" y="2141167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35" name="TextBox 40">
            <a:extLst>
              <a:ext uri="{FF2B5EF4-FFF2-40B4-BE49-F238E27FC236}">
                <a16:creationId xmlns:a16="http://schemas.microsoft.com/office/drawing/2014/main" id="{48CFCF44-CDFF-414F-BA8C-17E058810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8496" y="2288804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36" name="TextBox 40">
            <a:extLst>
              <a:ext uri="{FF2B5EF4-FFF2-40B4-BE49-F238E27FC236}">
                <a16:creationId xmlns:a16="http://schemas.microsoft.com/office/drawing/2014/main" id="{D43544C2-9E62-DA41-B2BF-5E2F523E0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3196" y="2423742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7" name="TextBox 40">
            <a:extLst>
              <a:ext uri="{FF2B5EF4-FFF2-40B4-BE49-F238E27FC236}">
                <a16:creationId xmlns:a16="http://schemas.microsoft.com/office/drawing/2014/main" id="{7B6EC95B-AECC-A040-B39C-90C200654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71" y="2433267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38" name="TextBox 40">
            <a:extLst>
              <a:ext uri="{FF2B5EF4-FFF2-40B4-BE49-F238E27FC236}">
                <a16:creationId xmlns:a16="http://schemas.microsoft.com/office/drawing/2014/main" id="{35EFCCAE-55AD-7E46-886A-5DFD8DBDD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8296" y="2433267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9" name="TextBox 40">
            <a:extLst>
              <a:ext uri="{FF2B5EF4-FFF2-40B4-BE49-F238E27FC236}">
                <a16:creationId xmlns:a16="http://schemas.microsoft.com/office/drawing/2014/main" id="{BFF513FD-A88D-714A-96E9-E6CB49BEF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1721" y="2442792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3F0B17-28D4-D746-97ED-6FCF768A5216}"/>
              </a:ext>
            </a:extLst>
          </p:cNvPr>
          <p:cNvCxnSpPr/>
          <p:nvPr/>
        </p:nvCxnSpPr>
        <p:spPr bwMode="auto">
          <a:xfrm>
            <a:off x="4705396" y="1896692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4FE33BE-6A8B-BF46-BC48-2676CEC0E2B0}"/>
              </a:ext>
            </a:extLst>
          </p:cNvPr>
          <p:cNvCxnSpPr/>
          <p:nvPr/>
        </p:nvCxnSpPr>
        <p:spPr bwMode="auto">
          <a:xfrm>
            <a:off x="7407321" y="1912567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" name="TextBox 68612">
            <a:extLst>
              <a:ext uri="{FF2B5EF4-FFF2-40B4-BE49-F238E27FC236}">
                <a16:creationId xmlns:a16="http://schemas.microsoft.com/office/drawing/2014/main" id="{898776DD-346A-1B44-93B5-527F5625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5308" y="1704604"/>
            <a:ext cx="17113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Get/set header</a:t>
            </a:r>
          </a:p>
        </p:txBody>
      </p:sp>
      <p:sp>
        <p:nvSpPr>
          <p:cNvPr id="63" name="TextBox 85">
            <a:extLst>
              <a:ext uri="{FF2B5EF4-FFF2-40B4-BE49-F238E27FC236}">
                <a16:creationId xmlns:a16="http://schemas.microsoft.com/office/drawing/2014/main" id="{3DF6F3DC-E20E-474C-ABD9-1B28F23B6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8821" y="1701429"/>
            <a:ext cx="2157412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Variables to get/set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73F04AD9-A7CE-DC4B-BB35-026102642FB7}"/>
              </a:ext>
            </a:extLst>
          </p:cNvPr>
          <p:cNvCxnSpPr/>
          <p:nvPr/>
        </p:nvCxnSpPr>
        <p:spPr bwMode="auto">
          <a:xfrm>
            <a:off x="3787821" y="5584681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91">
            <a:extLst>
              <a:ext uri="{FF2B5EF4-FFF2-40B4-BE49-F238E27FC236}">
                <a16:creationId xmlns:a16="http://schemas.microsoft.com/office/drawing/2014/main" id="{40C0FD67-F8D2-CE45-A69D-CC8C3F01D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46" y="5397356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38324C-28FA-B94D-8B8D-BD880B68BE37}"/>
              </a:ext>
            </a:extLst>
          </p:cNvPr>
          <p:cNvSpPr txBox="1"/>
          <p:nvPr/>
        </p:nvSpPr>
        <p:spPr>
          <a:xfrm>
            <a:off x="1023256" y="2383971"/>
            <a:ext cx="24888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message types 0-3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FF85929-2C47-104F-B274-A4BC7EE1F493}"/>
              </a:ext>
            </a:extLst>
          </p:cNvPr>
          <p:cNvGrpSpPr/>
          <p:nvPr/>
        </p:nvGrpSpPr>
        <p:grpSpPr>
          <a:xfrm>
            <a:off x="1045026" y="3637230"/>
            <a:ext cx="9675407" cy="1472562"/>
            <a:chOff x="1045026" y="3637230"/>
            <a:chExt cx="9675407" cy="1472562"/>
          </a:xfrm>
        </p:grpSpPr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C7AC091C-9179-284F-8043-629A5480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708" y="4084267"/>
              <a:ext cx="6943725" cy="100488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US" dirty="0"/>
            </a:p>
          </p:txBody>
        </p:sp>
        <p:cxnSp>
          <p:nvCxnSpPr>
            <p:cNvPr id="41" name="Straight Connector 3">
              <a:extLst>
                <a:ext uri="{FF2B5EF4-FFF2-40B4-BE49-F238E27FC236}">
                  <a16:creationId xmlns:a16="http://schemas.microsoft.com/office/drawing/2014/main" id="{5B8B35AB-73BE-F149-97F0-91B90864D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4283" y="409061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2" name="TextBox 39">
              <a:extLst>
                <a:ext uri="{FF2B5EF4-FFF2-40B4-BE49-F238E27FC236}">
                  <a16:creationId xmlns:a16="http://schemas.microsoft.com/office/drawing/2014/main" id="{1023DA2D-A0A0-C24B-8105-0208BCA5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46" y="4444629"/>
              <a:ext cx="496887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ts val="1200"/>
                </a:lnSpc>
              </a:pPr>
              <a:r>
                <a:rPr lang="en-US" sz="1600" i="1" dirty="0">
                  <a:solidFill>
                    <a:schemeClr val="bg1"/>
                  </a:solidFill>
                  <a:latin typeface="Arial" charset="0"/>
                  <a:cs typeface="Arial" charset="0"/>
                </a:rPr>
                <a:t>….</a:t>
              </a:r>
            </a:p>
          </p:txBody>
        </p:sp>
        <p:sp>
          <p:nvSpPr>
            <p:cNvPr id="43" name="TextBox 40">
              <a:extLst>
                <a:ext uri="{FF2B5EF4-FFF2-40B4-BE49-F238E27FC236}">
                  <a16:creationId xmlns:a16="http://schemas.microsoft.com/office/drawing/2014/main" id="{143F2654-352E-5A43-B0FA-530A48EEB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9433" y="4112842"/>
              <a:ext cx="584200" cy="92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PDU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4</a:t>
              </a:r>
            </a:p>
          </p:txBody>
        </p:sp>
        <p:cxnSp>
          <p:nvCxnSpPr>
            <p:cNvPr id="44" name="Straight Connector 3">
              <a:extLst>
                <a:ext uri="{FF2B5EF4-FFF2-40B4-BE49-F238E27FC236}">
                  <a16:creationId xmlns:a16="http://schemas.microsoft.com/office/drawing/2014/main" id="{4098AEAE-E603-1842-AE5E-041A402E36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588046" y="40763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3">
              <a:extLst>
                <a:ext uri="{FF2B5EF4-FFF2-40B4-BE49-F238E27FC236}">
                  <a16:creationId xmlns:a16="http://schemas.microsoft.com/office/drawing/2014/main" id="{29DC7E92-E8AC-424E-B8F8-7B0587AE5A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07183" y="4074742"/>
              <a:ext cx="0" cy="1020762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6" name="Straight Connector 3">
              <a:extLst>
                <a:ext uri="{FF2B5EF4-FFF2-40B4-BE49-F238E27FC236}">
                  <a16:creationId xmlns:a16="http://schemas.microsoft.com/office/drawing/2014/main" id="{39C2BC27-D5BB-F043-9E8B-431762B114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00946" y="408426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7" name="Straight Connector 3">
              <a:extLst>
                <a:ext uri="{FF2B5EF4-FFF2-40B4-BE49-F238E27FC236}">
                  <a16:creationId xmlns:a16="http://schemas.microsoft.com/office/drawing/2014/main" id="{75A5E30A-B300-DE4B-833C-FE124002B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53433" y="408267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8" name="Straight Connector 3">
              <a:extLst>
                <a:ext uri="{FF2B5EF4-FFF2-40B4-BE49-F238E27FC236}">
                  <a16:creationId xmlns:a16="http://schemas.microsoft.com/office/drawing/2014/main" id="{FB149E3F-3D50-5D45-B8A4-B150FC3D2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886871" y="4074742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9" name="Straight Connector 3">
              <a:extLst>
                <a:ext uri="{FF2B5EF4-FFF2-40B4-BE49-F238E27FC236}">
                  <a16:creationId xmlns:a16="http://schemas.microsoft.com/office/drawing/2014/main" id="{AC00646C-62A9-6A4B-8C6D-327B44958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96483" y="4060454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0" name="Straight Connector 3">
              <a:extLst>
                <a:ext uri="{FF2B5EF4-FFF2-40B4-BE49-F238E27FC236}">
                  <a16:creationId xmlns:a16="http://schemas.microsoft.com/office/drawing/2014/main" id="{095CAE8C-C2F1-4F4A-82AE-64392F3E40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247358" y="40890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51" name="TextBox 40">
              <a:extLst>
                <a:ext uri="{FF2B5EF4-FFF2-40B4-BE49-F238E27FC236}">
                  <a16:creationId xmlns:a16="http://schemas.microsoft.com/office/drawing/2014/main" id="{26A28B25-81BB-FD44-8971-DFD879776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533" y="4395417"/>
              <a:ext cx="954088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6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Enterprise</a:t>
              </a:r>
            </a:p>
          </p:txBody>
        </p:sp>
        <p:sp>
          <p:nvSpPr>
            <p:cNvPr id="52" name="TextBox 40">
              <a:extLst>
                <a:ext uri="{FF2B5EF4-FFF2-40B4-BE49-F238E27FC236}">
                  <a16:creationId xmlns:a16="http://schemas.microsoft.com/office/drawing/2014/main" id="{5EB4AA24-286E-B947-918E-80CFDA014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971" y="4270004"/>
              <a:ext cx="6794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Agent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Addr</a:t>
              </a:r>
            </a:p>
          </p:txBody>
        </p:sp>
        <p:sp>
          <p:nvSpPr>
            <p:cNvPr id="53" name="TextBox 40">
              <a:extLst>
                <a:ext uri="{FF2B5EF4-FFF2-40B4-BE49-F238E27FC236}">
                  <a16:creationId xmlns:a16="http://schemas.microsoft.com/office/drawing/2014/main" id="{D90297BB-3ADA-DD4D-9C67-F94D94C78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58" y="4133479"/>
              <a:ext cx="595313" cy="922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Trap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(0-7)</a:t>
              </a:r>
            </a:p>
          </p:txBody>
        </p:sp>
        <p:sp>
          <p:nvSpPr>
            <p:cNvPr id="54" name="TextBox 40">
              <a:extLst>
                <a:ext uri="{FF2B5EF4-FFF2-40B4-BE49-F238E27FC236}">
                  <a16:creationId xmlns:a16="http://schemas.microsoft.com/office/drawing/2014/main" id="{6283EBE0-F012-B344-B0CA-492584686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4121" y="4274767"/>
              <a:ext cx="847725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Specific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code</a:t>
              </a:r>
            </a:p>
          </p:txBody>
        </p:sp>
        <p:sp>
          <p:nvSpPr>
            <p:cNvPr id="55" name="TextBox 40">
              <a:extLst>
                <a:ext uri="{FF2B5EF4-FFF2-40B4-BE49-F238E27FC236}">
                  <a16:creationId xmlns:a16="http://schemas.microsoft.com/office/drawing/2014/main" id="{FA733523-5041-CC4E-A2AD-0E7F9901C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283" y="4284292"/>
              <a:ext cx="70008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Time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stamp</a:t>
              </a:r>
            </a:p>
          </p:txBody>
        </p:sp>
        <p:sp>
          <p:nvSpPr>
            <p:cNvPr id="56" name="TextBox 40">
              <a:extLst>
                <a:ext uri="{FF2B5EF4-FFF2-40B4-BE49-F238E27FC236}">
                  <a16:creationId xmlns:a16="http://schemas.microsoft.com/office/drawing/2014/main" id="{476CEBE9-C9F7-474E-A7A0-126F3C525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05921" y="4408117"/>
              <a:ext cx="6889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Name</a:t>
              </a:r>
            </a:p>
          </p:txBody>
        </p:sp>
        <p:sp>
          <p:nvSpPr>
            <p:cNvPr id="57" name="TextBox 40">
              <a:extLst>
                <a:ext uri="{FF2B5EF4-FFF2-40B4-BE49-F238E27FC236}">
                  <a16:creationId xmlns:a16="http://schemas.microsoft.com/office/drawing/2014/main" id="{C418A5E0-358B-7542-989C-58D3C7B85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6958" y="4417642"/>
              <a:ext cx="6556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Value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5D84A294-D788-E642-A018-E3BDA9186B3A}"/>
                </a:ext>
              </a:extLst>
            </p:cNvPr>
            <p:cNvCxnSpPr/>
            <p:nvPr/>
          </p:nvCxnSpPr>
          <p:spPr bwMode="auto">
            <a:xfrm>
              <a:off x="4710158" y="3840430"/>
              <a:ext cx="4170363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84532455-B93C-BB42-A00F-C99F39FFFE7E}"/>
                </a:ext>
              </a:extLst>
            </p:cNvPr>
            <p:cNvCxnSpPr/>
            <p:nvPr/>
          </p:nvCxnSpPr>
          <p:spPr bwMode="auto">
            <a:xfrm>
              <a:off x="8890046" y="3837255"/>
              <a:ext cx="1817687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4" name="TextBox 87">
              <a:extLst>
                <a:ext uri="{FF2B5EF4-FFF2-40B4-BE49-F238E27FC236}">
                  <a16:creationId xmlns:a16="http://schemas.microsoft.com/office/drawing/2014/main" id="{FA229260-682C-7045-A8E3-117E2426B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19858" y="3648342"/>
              <a:ext cx="1433513" cy="368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header</a:t>
              </a:r>
            </a:p>
          </p:txBody>
        </p:sp>
        <p:sp>
          <p:nvSpPr>
            <p:cNvPr id="65" name="TextBox 88">
              <a:extLst>
                <a:ext uri="{FF2B5EF4-FFF2-40B4-BE49-F238E27FC236}">
                  <a16:creationId xmlns:a16="http://schemas.microsoft.com/office/drawing/2014/main" id="{EE314345-74E1-514C-B8CB-98C88F551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6746" y="3637230"/>
              <a:ext cx="1087437" cy="369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info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35585CF-EA27-984A-BF78-F58F90AF0025}"/>
                </a:ext>
              </a:extLst>
            </p:cNvPr>
            <p:cNvSpPr txBox="1"/>
            <p:nvPr/>
          </p:nvSpPr>
          <p:spPr>
            <a:xfrm>
              <a:off x="1045026" y="4376056"/>
              <a:ext cx="211852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message type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6979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1663" y="1474646"/>
            <a:ext cx="10768445" cy="164262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managed device’s operational (and some configuration) data</a:t>
            </a:r>
          </a:p>
          <a:p>
            <a:pPr>
              <a:lnSpc>
                <a:spcPct val="100000"/>
              </a:lnSpc>
            </a:pPr>
            <a:r>
              <a:rPr lang="en-US" dirty="0"/>
              <a:t>gathered into device </a:t>
            </a:r>
            <a:r>
              <a:rPr lang="en-US" dirty="0">
                <a:solidFill>
                  <a:srgbClr val="C00000"/>
                </a:solidFill>
              </a:rPr>
              <a:t>MIB module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400 MIB modules defined in RFC’s; many more vendor-specific MIBs</a:t>
            </a:r>
          </a:p>
          <a:p>
            <a:pPr lvl="1">
              <a:lnSpc>
                <a:spcPct val="100000"/>
              </a:lnSpc>
            </a:pPr>
            <a:endParaRPr lang="en-US" dirty="0"/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SNMP: Management Information Base (MIB)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110</a:t>
            </a:fld>
            <a:endParaRPr lang="en-US" dirty="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A1B179-14E0-374A-ACD2-BB4060E18A85}"/>
              </a:ext>
            </a:extLst>
          </p:cNvPr>
          <p:cNvGrpSpPr/>
          <p:nvPr/>
        </p:nvGrpSpPr>
        <p:grpSpPr>
          <a:xfrm>
            <a:off x="1565565" y="4167342"/>
            <a:ext cx="10030690" cy="2178050"/>
            <a:chOff x="1440874" y="1521114"/>
            <a:chExt cx="10030690" cy="2178050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44725ED7-1102-E346-A26C-0B08FBFFF4FF}"/>
                </a:ext>
              </a:extLst>
            </p:cNvPr>
            <p:cNvSpPr/>
            <p:nvPr/>
          </p:nvSpPr>
          <p:spPr>
            <a:xfrm>
              <a:off x="1440874" y="1523996"/>
              <a:ext cx="9919854" cy="217516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Text Box 3">
              <a:extLst>
                <a:ext uri="{FF2B5EF4-FFF2-40B4-BE49-F238E27FC236}">
                  <a16:creationId xmlns:a16="http://schemas.microsoft.com/office/drawing/2014/main" id="{48526830-5841-D54E-80BC-8186D9254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1180" y="1521114"/>
              <a:ext cx="10000384" cy="2169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rgbClr val="0000A8"/>
                  </a:solidFill>
                </a:rPr>
                <a:t>Object ID           Name                      Type                  Comments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1.3.6.1.2.1.7.1     UDPInDatagrams     32-bit counter     total # datagrams delivered 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1.3.6.1.2.1.7.2    UDPNoPorts              32-bit counter     # undeliverable datagrams (no application at port)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1.3.6.1.2.1.7.3    UDInErrors                 32-bit counter     # undeliverable datagrams (all other reasons)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1.3.6.1.2.1.7.4    UDPOutDatagrams   32-bit counter    total  # datagrams sent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1.3.6.1.2.1.7.5    udpTable	              SEQUENCE          one entry for each port currently in use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BE8699F-ABF0-744D-87D6-C59D08367D1D}"/>
              </a:ext>
            </a:extLst>
          </p:cNvPr>
          <p:cNvGrpSpPr/>
          <p:nvPr/>
        </p:nvGrpSpPr>
        <p:grpSpPr>
          <a:xfrm>
            <a:off x="10188122" y="1460594"/>
            <a:ext cx="1615044" cy="1104405"/>
            <a:chOff x="6599795" y="1917794"/>
            <a:chExt cx="1615044" cy="1104405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2C6C741-DCF6-5349-90E0-4911036757C0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Oval 306">
              <a:extLst>
                <a:ext uri="{FF2B5EF4-FFF2-40B4-BE49-F238E27FC236}">
                  <a16:creationId xmlns:a16="http://schemas.microsoft.com/office/drawing/2014/main" id="{CE3D904F-FE59-2042-9283-FA37FC09C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6" name="Text Box 302">
              <a:extLst>
                <a:ext uri="{FF2B5EF4-FFF2-40B4-BE49-F238E27FC236}">
                  <a16:creationId xmlns:a16="http://schemas.microsoft.com/office/drawing/2014/main" id="{644E3868-B5FA-7D40-961A-A066062C0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1EE4EF14-9A71-C943-B8B2-FCC2BCB4DC14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108" name="Can 107">
                <a:extLst>
                  <a:ext uri="{FF2B5EF4-FFF2-40B4-BE49-F238E27FC236}">
                    <a16:creationId xmlns:a16="http://schemas.microsoft.com/office/drawing/2014/main" id="{1E92482E-CE48-2946-9184-FA3382324BA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 Box 305">
                <a:extLst>
                  <a:ext uri="{FF2B5EF4-FFF2-40B4-BE49-F238E27FC236}">
                    <a16:creationId xmlns:a16="http://schemas.microsoft.com/office/drawing/2014/main" id="{55D3178F-225E-2D45-9C46-16D27746C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110" name="Content Placeholder 2">
            <a:extLst>
              <a:ext uri="{FF2B5EF4-FFF2-40B4-BE49-F238E27FC236}">
                <a16:creationId xmlns:a16="http://schemas.microsoft.com/office/drawing/2014/main" id="{F0466B0F-2E2E-AC46-94F9-6C3DC12082F5}"/>
              </a:ext>
            </a:extLst>
          </p:cNvPr>
          <p:cNvSpPr txBox="1">
            <a:spLocks/>
          </p:cNvSpPr>
          <p:nvPr/>
        </p:nvSpPr>
        <p:spPr>
          <a:xfrm>
            <a:off x="831273" y="2998651"/>
            <a:ext cx="10768445" cy="10053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solidFill>
                  <a:srgbClr val="C00000"/>
                </a:solidFill>
              </a:rPr>
              <a:t>Structure of Management Information (SMI): </a:t>
            </a:r>
            <a:r>
              <a:rPr lang="en-US" altLang="en-US" dirty="0"/>
              <a:t>data definition language</a:t>
            </a:r>
          </a:p>
          <a:p>
            <a:r>
              <a:rPr lang="en-US" altLang="en-US" dirty="0"/>
              <a:t>example MIB variables for UDP protocol:</a:t>
            </a:r>
          </a:p>
        </p:txBody>
      </p:sp>
    </p:spTree>
    <p:extLst>
      <p:ext uri="{BB962C8B-B14F-4D97-AF65-F5344CB8AC3E}">
        <p14:creationId xmlns:p14="http://schemas.microsoft.com/office/powerpoint/2010/main" val="424585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build="p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0099" y="1585481"/>
            <a:ext cx="10768445" cy="4746045"/>
          </a:xfrm>
        </p:spPr>
        <p:txBody>
          <a:bodyPr>
            <a:normAutofit/>
          </a:bodyPr>
          <a:lstStyle/>
          <a:p>
            <a:pPr indent="-284163"/>
            <a:r>
              <a:rPr lang="en-US" sz="3200" dirty="0">
                <a:solidFill>
                  <a:srgbClr val="C00000"/>
                </a:solidFill>
              </a:rPr>
              <a:t>goal</a:t>
            </a:r>
            <a:r>
              <a:rPr lang="en-US" dirty="0">
                <a:solidFill>
                  <a:srgbClr val="C00000"/>
                </a:solidFill>
              </a:rPr>
              <a:t>: </a:t>
            </a:r>
            <a:r>
              <a:rPr lang="en-US" dirty="0"/>
              <a:t>actively manage/</a:t>
            </a:r>
            <a:r>
              <a:rPr lang="en-US" dirty="0">
                <a:solidFill>
                  <a:srgbClr val="0000A8"/>
                </a:solidFill>
              </a:rPr>
              <a:t>configure</a:t>
            </a:r>
            <a:r>
              <a:rPr lang="en-US" dirty="0"/>
              <a:t> devices network-wide</a:t>
            </a:r>
          </a:p>
          <a:p>
            <a:pPr indent="-284163"/>
            <a:r>
              <a:rPr lang="en-US" dirty="0"/>
              <a:t>operates between managing server and managed network devices</a:t>
            </a:r>
          </a:p>
          <a:p>
            <a:pPr lvl="1"/>
            <a:r>
              <a:rPr lang="en-US" sz="2800" dirty="0"/>
              <a:t>actions: retrieve, set, modify, activate configurations</a:t>
            </a:r>
          </a:p>
          <a:p>
            <a:pPr lvl="1"/>
            <a:r>
              <a:rPr lang="en-US" sz="2800" dirty="0">
                <a:solidFill>
                  <a:srgbClr val="0000A8"/>
                </a:solidFill>
              </a:rPr>
              <a:t>atomic-commit </a:t>
            </a:r>
            <a:r>
              <a:rPr lang="en-US" sz="2800" dirty="0"/>
              <a:t>actions over multiple devices</a:t>
            </a:r>
          </a:p>
          <a:p>
            <a:pPr lvl="1"/>
            <a:r>
              <a:rPr lang="en-US" sz="2800" dirty="0"/>
              <a:t>query operational data and statistics</a:t>
            </a:r>
          </a:p>
          <a:p>
            <a:pPr lvl="1"/>
            <a:r>
              <a:rPr lang="en-US" sz="2800" dirty="0"/>
              <a:t>subscribe to notifications from devices</a:t>
            </a:r>
          </a:p>
          <a:p>
            <a:pPr indent="-284163"/>
            <a:r>
              <a:rPr lang="en-US" dirty="0"/>
              <a:t>remote procedure call (RPC) paradigm</a:t>
            </a:r>
          </a:p>
          <a:p>
            <a:pPr lvl="1"/>
            <a:r>
              <a:rPr lang="en-US" dirty="0"/>
              <a:t>NETCONF protocol messages encoded in XML</a:t>
            </a:r>
          </a:p>
          <a:p>
            <a:pPr lvl="1"/>
            <a:r>
              <a:rPr lang="en-US" dirty="0"/>
              <a:t>exchanged over secure, reliable transport </a:t>
            </a:r>
            <a:r>
              <a:rPr lang="en-US" sz="2000" dirty="0"/>
              <a:t>(e.g., TLS)</a:t>
            </a:r>
            <a:r>
              <a:rPr lang="en-US" dirty="0"/>
              <a:t> protocol</a:t>
            </a:r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overview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438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initialization, exchange, close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112</a:t>
            </a:fld>
            <a:endParaRPr lang="en-US" dirty="0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8D5469D-5A80-0E47-8BA5-EF80A82A0CA0}"/>
              </a:ext>
            </a:extLst>
          </p:cNvPr>
          <p:cNvGrpSpPr/>
          <p:nvPr/>
        </p:nvGrpSpPr>
        <p:grpSpPr>
          <a:xfrm>
            <a:off x="4137461" y="1898073"/>
            <a:ext cx="5062336" cy="629033"/>
            <a:chOff x="4137461" y="1898073"/>
            <a:chExt cx="5062336" cy="629033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9DB99144-4181-4449-AF3F-C21C73B006CF}"/>
                </a:ext>
              </a:extLst>
            </p:cNvPr>
            <p:cNvCxnSpPr/>
            <p:nvPr/>
          </p:nvCxnSpPr>
          <p:spPr>
            <a:xfrm>
              <a:off x="4137461" y="2527106"/>
              <a:ext cx="5062336" cy="0"/>
            </a:xfrm>
            <a:prstGeom prst="straightConnector1">
              <a:avLst/>
            </a:prstGeom>
            <a:ln w="6667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774228-D1E5-CB4E-945D-AFCA2E0C4780}"/>
                </a:ext>
              </a:extLst>
            </p:cNvPr>
            <p:cNvSpPr txBox="1"/>
            <p:nvPr/>
          </p:nvSpPr>
          <p:spPr>
            <a:xfrm>
              <a:off x="5238531" y="1898073"/>
              <a:ext cx="2670015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initiation, </a:t>
              </a:r>
            </a:p>
            <a:p>
              <a:pPr algn="ctr">
                <a:lnSpc>
                  <a:spcPct val="80000"/>
                </a:lnSpc>
              </a:pPr>
              <a:r>
                <a:rPr lang="en-US" sz="2000" dirty="0"/>
                <a:t>capabilities exchange: &lt;hello&gt;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7F01DB1-6073-6C40-9C58-0CF9CF7750A1}"/>
              </a:ext>
            </a:extLst>
          </p:cNvPr>
          <p:cNvGrpSpPr/>
          <p:nvPr/>
        </p:nvGrpSpPr>
        <p:grpSpPr>
          <a:xfrm>
            <a:off x="4137461" y="6003287"/>
            <a:ext cx="5062336" cy="387686"/>
            <a:chOff x="1633716" y="5597854"/>
            <a:chExt cx="3310645" cy="294937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B0D9B69B-812C-164F-B53A-747B4F84557E}"/>
                </a:ext>
              </a:extLst>
            </p:cNvPr>
            <p:cNvCxnSpPr/>
            <p:nvPr/>
          </p:nvCxnSpPr>
          <p:spPr>
            <a:xfrm>
              <a:off x="1633716" y="5892791"/>
              <a:ext cx="3310645" cy="0"/>
            </a:xfrm>
            <a:prstGeom prst="straightConnector1">
              <a:avLst/>
            </a:prstGeom>
            <a:ln w="3492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8E902BB-B20E-4442-8D74-545B0B9CDF21}"/>
                </a:ext>
              </a:extLst>
            </p:cNvPr>
            <p:cNvSpPr txBox="1"/>
            <p:nvPr/>
          </p:nvSpPr>
          <p:spPr>
            <a:xfrm>
              <a:off x="2303414" y="5597854"/>
              <a:ext cx="1782380" cy="2622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close:  &lt;close-session&gt;</a:t>
              </a: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80AD459-6FC6-D949-8455-06965E58E5AB}"/>
              </a:ext>
            </a:extLst>
          </p:cNvPr>
          <p:cNvGrpSpPr/>
          <p:nvPr/>
        </p:nvGrpSpPr>
        <p:grpSpPr>
          <a:xfrm>
            <a:off x="4213036" y="2623837"/>
            <a:ext cx="5124928" cy="3405867"/>
            <a:chOff x="4213036" y="2623837"/>
            <a:chExt cx="5124928" cy="340586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E9F61D1-DF61-5445-A821-6EAA11A4CA74}"/>
                </a:ext>
              </a:extLst>
            </p:cNvPr>
            <p:cNvGrpSpPr/>
            <p:nvPr/>
          </p:nvGrpSpPr>
          <p:grpSpPr>
            <a:xfrm>
              <a:off x="4213036" y="2786640"/>
              <a:ext cx="5063356" cy="675820"/>
              <a:chOff x="1700781" y="3931037"/>
              <a:chExt cx="3311312" cy="599379"/>
            </a:xfrm>
          </p:grpSpPr>
          <p:cxnSp>
            <p:nvCxnSpPr>
              <p:cNvPr id="38" name="Straight Arrow Connector 37">
                <a:extLst>
                  <a:ext uri="{FF2B5EF4-FFF2-40B4-BE49-F238E27FC236}">
                    <a16:creationId xmlns:a16="http://schemas.microsoft.com/office/drawing/2014/main" id="{5201E476-1B54-1648-A69A-0941DCDA7D94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CFC3A294-01EA-5247-B252-7F790BF29FE2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E6CC82E2-B1C7-B044-9DE7-2617418E42C9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D5058CD-B2A1-094B-93E7-FFF2116C9E3A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379DDF3-917A-1D49-9486-64F3460C0D04}"/>
                </a:ext>
              </a:extLst>
            </p:cNvPr>
            <p:cNvGrpSpPr/>
            <p:nvPr/>
          </p:nvGrpSpPr>
          <p:grpSpPr>
            <a:xfrm>
              <a:off x="4230334" y="3746285"/>
              <a:ext cx="5063356" cy="675820"/>
              <a:chOff x="1700781" y="3931037"/>
              <a:chExt cx="3311312" cy="599379"/>
            </a:xfrm>
          </p:grpSpPr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73CB9018-9728-CC4F-B72B-B5DE7C794D36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4444023-DA88-6546-BF7C-9C02D0C22439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599A569D-B0E8-524B-BE62-0D92970A2070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CF5A6CD-E3B3-3D46-A261-28B5B3852BF5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BA4F425-C6D1-F646-939D-A93BE6D07804}"/>
                </a:ext>
              </a:extLst>
            </p:cNvPr>
            <p:cNvGrpSpPr/>
            <p:nvPr/>
          </p:nvGrpSpPr>
          <p:grpSpPr>
            <a:xfrm>
              <a:off x="4274608" y="5100113"/>
              <a:ext cx="5063356" cy="675820"/>
              <a:chOff x="1700781" y="3931037"/>
              <a:chExt cx="3311312" cy="599379"/>
            </a:xfrm>
          </p:grpSpPr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BDB3A3AF-80DB-514A-AC05-98F0A822599A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BE77A82-EDD6-7D43-9DC2-30E3497B171C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4D1A8DDB-B59E-8940-A8BA-25F7049073F5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3F7BFD1-9332-194C-A3DB-8C36C1BE78D7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E864E9E-A5DC-AD45-85BD-EEFEDBF9E6EB}"/>
                </a:ext>
              </a:extLst>
            </p:cNvPr>
            <p:cNvGrpSpPr/>
            <p:nvPr/>
          </p:nvGrpSpPr>
          <p:grpSpPr>
            <a:xfrm>
              <a:off x="4257309" y="4633269"/>
              <a:ext cx="5036443" cy="344709"/>
              <a:chOff x="1700781" y="4224696"/>
              <a:chExt cx="3293712" cy="305720"/>
            </a:xfrm>
          </p:grpSpPr>
          <p:cxnSp>
            <p:nvCxnSpPr>
              <p:cNvPr id="53" name="Straight Arrow Connector 52">
                <a:extLst>
                  <a:ext uri="{FF2B5EF4-FFF2-40B4-BE49-F238E27FC236}">
                    <a16:creationId xmlns:a16="http://schemas.microsoft.com/office/drawing/2014/main" id="{56AD3AE6-179B-D14F-9F9E-0C2B2F898432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A61C8352-4822-0746-823B-29156FFF1A0C}"/>
                  </a:ext>
                </a:extLst>
              </p:cNvPr>
              <p:cNvSpPr txBox="1"/>
              <p:nvPr/>
            </p:nvSpPr>
            <p:spPr>
              <a:xfrm>
                <a:off x="2855208" y="4224696"/>
                <a:ext cx="867660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&lt;notification&gt;</a:t>
                </a: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78FE176-E99D-7B4E-84C3-616C0EB0D3D3}"/>
                </a:ext>
              </a:extLst>
            </p:cNvPr>
            <p:cNvGrpSpPr/>
            <p:nvPr/>
          </p:nvGrpSpPr>
          <p:grpSpPr>
            <a:xfrm>
              <a:off x="8653189" y="2623837"/>
              <a:ext cx="329183" cy="3405867"/>
              <a:chOff x="4586893" y="3609012"/>
              <a:chExt cx="215278" cy="259105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A68C223-C0A4-9942-A5B8-0F6B2267E775}"/>
                  </a:ext>
                </a:extLst>
              </p:cNvPr>
              <p:cNvSpPr txBox="1"/>
              <p:nvPr/>
            </p:nvSpPr>
            <p:spPr>
              <a:xfrm rot="5400000">
                <a:off x="4556147" y="4240444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FA9444F-B3DA-6F4B-A4F6-638B5D85CE27}"/>
                  </a:ext>
                </a:extLst>
              </p:cNvPr>
              <p:cNvSpPr txBox="1"/>
              <p:nvPr/>
            </p:nvSpPr>
            <p:spPr>
              <a:xfrm rot="5400000">
                <a:off x="4555592" y="4884440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1A603C5-6DD3-5546-9D07-5855839D747E}"/>
                  </a:ext>
                </a:extLst>
              </p:cNvPr>
              <p:cNvSpPr txBox="1"/>
              <p:nvPr/>
            </p:nvSpPr>
            <p:spPr>
              <a:xfrm rot="5400000">
                <a:off x="4558839" y="5349258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A079DFBA-0956-694E-85D9-97E8E36BD69C}"/>
                  </a:ext>
                </a:extLst>
              </p:cNvPr>
              <p:cNvSpPr txBox="1"/>
              <p:nvPr/>
            </p:nvSpPr>
            <p:spPr>
              <a:xfrm rot="5400000">
                <a:off x="4558839" y="5956739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174B6ABA-6625-0D4F-B71C-35E0B122BE08}"/>
                  </a:ext>
                </a:extLst>
              </p:cNvPr>
              <p:cNvSpPr txBox="1"/>
              <p:nvPr/>
            </p:nvSpPr>
            <p:spPr>
              <a:xfrm rot="5400000">
                <a:off x="4557804" y="3640313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C7D6-13DF-F54D-8E6B-F0D7F689B600}"/>
                </a:ext>
              </a:extLst>
            </p:cNvPr>
            <p:cNvSpPr txBox="1"/>
            <p:nvPr/>
          </p:nvSpPr>
          <p:spPr>
            <a:xfrm rot="5400000">
              <a:off x="4582802" y="4403144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52A447-7521-774F-BFCB-1BA9744A9C59}"/>
                </a:ext>
              </a:extLst>
            </p:cNvPr>
            <p:cNvSpPr txBox="1"/>
            <p:nvPr/>
          </p:nvSpPr>
          <p:spPr>
            <a:xfrm rot="5400000">
              <a:off x="4581953" y="48677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9761610-A659-6548-8CDB-9E442E173BCE}"/>
                </a:ext>
              </a:extLst>
            </p:cNvPr>
            <p:cNvSpPr txBox="1"/>
            <p:nvPr/>
          </p:nvSpPr>
          <p:spPr>
            <a:xfrm rot="5400000">
              <a:off x="4586918" y="5682016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3E496B4-B4D2-E144-AE3C-1C8E7D41EF9F}"/>
                </a:ext>
              </a:extLst>
            </p:cNvPr>
            <p:cNvSpPr txBox="1"/>
            <p:nvPr/>
          </p:nvSpPr>
          <p:spPr>
            <a:xfrm rot="5400000">
              <a:off x="4585335" y="34356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882145D-D7D0-614A-A4F7-2B799DF6BE01}"/>
              </a:ext>
            </a:extLst>
          </p:cNvPr>
          <p:cNvGrpSpPr/>
          <p:nvPr/>
        </p:nvGrpSpPr>
        <p:grpSpPr>
          <a:xfrm>
            <a:off x="1543246" y="1680347"/>
            <a:ext cx="2436042" cy="1273223"/>
            <a:chOff x="2739071" y="2226350"/>
            <a:chExt cx="2436042" cy="1273223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3B81012-1C96-A046-916C-BB21B35D7359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280">
              <a:extLst>
                <a:ext uri="{FF2B5EF4-FFF2-40B4-BE49-F238E27FC236}">
                  <a16:creationId xmlns:a16="http://schemas.microsoft.com/office/drawing/2014/main" id="{B4960249-D306-E642-BBC3-93C28B92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Text Box 276">
              <a:extLst>
                <a:ext uri="{FF2B5EF4-FFF2-40B4-BE49-F238E27FC236}">
                  <a16:creationId xmlns:a16="http://schemas.microsoft.com/office/drawing/2014/main" id="{EDFC03F4-630C-8842-BA08-84230BA32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D2241EE-3A1D-D348-8D6F-690B83E96D27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71" name="Can 70">
                <a:extLst>
                  <a:ext uri="{FF2B5EF4-FFF2-40B4-BE49-F238E27FC236}">
                    <a16:creationId xmlns:a16="http://schemas.microsoft.com/office/drawing/2014/main" id="{A4FF8771-2D80-2D42-8784-CDBA15860119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2" name="Text Box 305">
                <a:extLst>
                  <a:ext uri="{FF2B5EF4-FFF2-40B4-BE49-F238E27FC236}">
                    <a16:creationId xmlns:a16="http://schemas.microsoft.com/office/drawing/2014/main" id="{2AB59949-6C01-0841-8AA8-A28CD651D6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423BE6-DD66-2745-9541-3CACAD2CCA87}"/>
              </a:ext>
            </a:extLst>
          </p:cNvPr>
          <p:cNvGrpSpPr/>
          <p:nvPr/>
        </p:nvGrpSpPr>
        <p:grpSpPr>
          <a:xfrm>
            <a:off x="9675504" y="1612994"/>
            <a:ext cx="1615044" cy="1104405"/>
            <a:chOff x="6599795" y="1917794"/>
            <a:chExt cx="1615044" cy="1104405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0AF5AB-9813-DB4E-8653-D3CABD2C570A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306">
              <a:extLst>
                <a:ext uri="{FF2B5EF4-FFF2-40B4-BE49-F238E27FC236}">
                  <a16:creationId xmlns:a16="http://schemas.microsoft.com/office/drawing/2014/main" id="{FD7CDD46-0183-7244-986B-FD5CE4310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8" name="Text Box 302">
              <a:extLst>
                <a:ext uri="{FF2B5EF4-FFF2-40B4-BE49-F238E27FC236}">
                  <a16:creationId xmlns:a16="http://schemas.microsoft.com/office/drawing/2014/main" id="{E121FE5D-B7C5-0543-9E29-743A7A279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1AB35040-B35D-D349-ABAF-E32E74DA771D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90" name="Can 89">
                <a:extLst>
                  <a:ext uri="{FF2B5EF4-FFF2-40B4-BE49-F238E27FC236}">
                    <a16:creationId xmlns:a16="http://schemas.microsoft.com/office/drawing/2014/main" id="{E4053BED-C0CA-894E-BCE3-F97257406E41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Text Box 305">
                <a:extLst>
                  <a:ext uri="{FF2B5EF4-FFF2-40B4-BE49-F238E27FC236}">
                    <a16:creationId xmlns:a16="http://schemas.microsoft.com/office/drawing/2014/main" id="{101507F5-7F1F-B242-8528-E98B9DC71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93" name="Group 950">
            <a:extLst>
              <a:ext uri="{FF2B5EF4-FFF2-40B4-BE49-F238E27FC236}">
                <a16:creationId xmlns:a16="http://schemas.microsoft.com/office/drawing/2014/main" id="{ABCA956C-4B7D-E340-864A-48ABA0316177}"/>
              </a:ext>
            </a:extLst>
          </p:cNvPr>
          <p:cNvGrpSpPr>
            <a:grpSpLocks/>
          </p:cNvGrpSpPr>
          <p:nvPr/>
        </p:nvGrpSpPr>
        <p:grpSpPr bwMode="auto">
          <a:xfrm>
            <a:off x="3574477" y="2299853"/>
            <a:ext cx="440889" cy="845230"/>
            <a:chOff x="4140" y="429"/>
            <a:chExt cx="1425" cy="2396"/>
          </a:xfrm>
        </p:grpSpPr>
        <p:sp>
          <p:nvSpPr>
            <p:cNvPr id="138" name="Freeform 951">
              <a:extLst>
                <a:ext uri="{FF2B5EF4-FFF2-40B4-BE49-F238E27FC236}">
                  <a16:creationId xmlns:a16="http://schemas.microsoft.com/office/drawing/2014/main" id="{BEC53050-CE55-C048-94B2-B13A3B44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Rectangle 952">
              <a:extLst>
                <a:ext uri="{FF2B5EF4-FFF2-40B4-BE49-F238E27FC236}">
                  <a16:creationId xmlns:a16="http://schemas.microsoft.com/office/drawing/2014/main" id="{0075691F-852F-B748-AC69-75F18044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Freeform 953">
              <a:extLst>
                <a:ext uri="{FF2B5EF4-FFF2-40B4-BE49-F238E27FC236}">
                  <a16:creationId xmlns:a16="http://schemas.microsoft.com/office/drawing/2014/main" id="{8FDA778E-6B19-EE4F-9406-F91542E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Freeform 954">
              <a:extLst>
                <a:ext uri="{FF2B5EF4-FFF2-40B4-BE49-F238E27FC236}">
                  <a16:creationId xmlns:a16="http://schemas.microsoft.com/office/drawing/2014/main" id="{FF6014A4-185F-B34E-98B0-F406076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55">
              <a:extLst>
                <a:ext uri="{FF2B5EF4-FFF2-40B4-BE49-F238E27FC236}">
                  <a16:creationId xmlns:a16="http://schemas.microsoft.com/office/drawing/2014/main" id="{708BAA4A-72FE-424B-AA6B-E6A0C7E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3" name="Group 956">
              <a:extLst>
                <a:ext uri="{FF2B5EF4-FFF2-40B4-BE49-F238E27FC236}">
                  <a16:creationId xmlns:a16="http://schemas.microsoft.com/office/drawing/2014/main" id="{7F145111-9F6B-E54B-B653-F2DD78466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8" name="AutoShape 957">
                <a:extLst>
                  <a:ext uri="{FF2B5EF4-FFF2-40B4-BE49-F238E27FC236}">
                    <a16:creationId xmlns:a16="http://schemas.microsoft.com/office/drawing/2014/main" id="{80D29076-83BE-334C-857C-02E3A8DC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AutoShape 958">
                <a:extLst>
                  <a:ext uri="{FF2B5EF4-FFF2-40B4-BE49-F238E27FC236}">
                    <a16:creationId xmlns:a16="http://schemas.microsoft.com/office/drawing/2014/main" id="{FC57FCE5-81F5-7A44-B968-1DF18029F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4" name="Rectangle 959">
              <a:extLst>
                <a:ext uri="{FF2B5EF4-FFF2-40B4-BE49-F238E27FC236}">
                  <a16:creationId xmlns:a16="http://schemas.microsoft.com/office/drawing/2014/main" id="{CB9527BA-9F84-9445-8A58-BF11F357A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960">
              <a:extLst>
                <a:ext uri="{FF2B5EF4-FFF2-40B4-BE49-F238E27FC236}">
                  <a16:creationId xmlns:a16="http://schemas.microsoft.com/office/drawing/2014/main" id="{CE5E6C6A-F545-4547-A2DD-88D343E47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6" name="AutoShape 961">
                <a:extLst>
                  <a:ext uri="{FF2B5EF4-FFF2-40B4-BE49-F238E27FC236}">
                    <a16:creationId xmlns:a16="http://schemas.microsoft.com/office/drawing/2014/main" id="{9278890E-78DF-D947-9B9D-9485E14F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AutoShape 962">
                <a:extLst>
                  <a:ext uri="{FF2B5EF4-FFF2-40B4-BE49-F238E27FC236}">
                    <a16:creationId xmlns:a16="http://schemas.microsoft.com/office/drawing/2014/main" id="{B025ED3B-6779-514E-8A49-FF4BE808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6" name="Rectangle 963">
              <a:extLst>
                <a:ext uri="{FF2B5EF4-FFF2-40B4-BE49-F238E27FC236}">
                  <a16:creationId xmlns:a16="http://schemas.microsoft.com/office/drawing/2014/main" id="{AD9FB474-DE2E-8042-9BB0-B1BA7D9B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7" name="Rectangle 964">
              <a:extLst>
                <a:ext uri="{FF2B5EF4-FFF2-40B4-BE49-F238E27FC236}">
                  <a16:creationId xmlns:a16="http://schemas.microsoft.com/office/drawing/2014/main" id="{27989A60-9F89-A94C-B882-37B7A7CF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8" name="Group 965">
              <a:extLst>
                <a:ext uri="{FF2B5EF4-FFF2-40B4-BE49-F238E27FC236}">
                  <a16:creationId xmlns:a16="http://schemas.microsoft.com/office/drawing/2014/main" id="{7204D398-B7FA-4443-8EC1-9E367BB0C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4" name="AutoShape 966">
                <a:extLst>
                  <a:ext uri="{FF2B5EF4-FFF2-40B4-BE49-F238E27FC236}">
                    <a16:creationId xmlns:a16="http://schemas.microsoft.com/office/drawing/2014/main" id="{0DD2D531-EE6C-2A4F-B8AF-3ED5D50A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AutoShape 967">
                <a:extLst>
                  <a:ext uri="{FF2B5EF4-FFF2-40B4-BE49-F238E27FC236}">
                    <a16:creationId xmlns:a16="http://schemas.microsoft.com/office/drawing/2014/main" id="{1C3B38AE-43F6-0245-9CFF-5B3921A9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9" name="Freeform 968">
              <a:extLst>
                <a:ext uri="{FF2B5EF4-FFF2-40B4-BE49-F238E27FC236}">
                  <a16:creationId xmlns:a16="http://schemas.microsoft.com/office/drawing/2014/main" id="{1BDF21FC-8B1A-894C-9E02-0E448BB2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0" name="Group 969">
              <a:extLst>
                <a:ext uri="{FF2B5EF4-FFF2-40B4-BE49-F238E27FC236}">
                  <a16:creationId xmlns:a16="http://schemas.microsoft.com/office/drawing/2014/main" id="{D115D453-06A2-2748-B989-E2DFA1804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2" name="AutoShape 970">
                <a:extLst>
                  <a:ext uri="{FF2B5EF4-FFF2-40B4-BE49-F238E27FC236}">
                    <a16:creationId xmlns:a16="http://schemas.microsoft.com/office/drawing/2014/main" id="{D6322581-835C-DD4C-9573-3314F1FC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AutoShape 971">
                <a:extLst>
                  <a:ext uri="{FF2B5EF4-FFF2-40B4-BE49-F238E27FC236}">
                    <a16:creationId xmlns:a16="http://schemas.microsoft.com/office/drawing/2014/main" id="{77AC41BB-DF33-A44D-A5CE-276F109A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1" name="Rectangle 972">
              <a:extLst>
                <a:ext uri="{FF2B5EF4-FFF2-40B4-BE49-F238E27FC236}">
                  <a16:creationId xmlns:a16="http://schemas.microsoft.com/office/drawing/2014/main" id="{7C7B8939-6916-5543-B722-0451C74E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2" name="Freeform 973">
              <a:extLst>
                <a:ext uri="{FF2B5EF4-FFF2-40B4-BE49-F238E27FC236}">
                  <a16:creationId xmlns:a16="http://schemas.microsoft.com/office/drawing/2014/main" id="{BE2C9BA6-10CA-F241-9AE4-61A01B08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3" name="Freeform 974">
              <a:extLst>
                <a:ext uri="{FF2B5EF4-FFF2-40B4-BE49-F238E27FC236}">
                  <a16:creationId xmlns:a16="http://schemas.microsoft.com/office/drawing/2014/main" id="{BC288F3B-6210-5645-AC53-4D864BD3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4" name="Oval 975">
              <a:extLst>
                <a:ext uri="{FF2B5EF4-FFF2-40B4-BE49-F238E27FC236}">
                  <a16:creationId xmlns:a16="http://schemas.microsoft.com/office/drawing/2014/main" id="{A22FAB6A-D318-2E41-8F46-B16E042F2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Freeform 976">
              <a:extLst>
                <a:ext uri="{FF2B5EF4-FFF2-40B4-BE49-F238E27FC236}">
                  <a16:creationId xmlns:a16="http://schemas.microsoft.com/office/drawing/2014/main" id="{42C6C62C-F4B9-C94F-AFC9-19181A15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AutoShape 977">
              <a:extLst>
                <a:ext uri="{FF2B5EF4-FFF2-40B4-BE49-F238E27FC236}">
                  <a16:creationId xmlns:a16="http://schemas.microsoft.com/office/drawing/2014/main" id="{60E35B08-4C94-1F4D-93DF-F7EA9105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AutoShape 978">
              <a:extLst>
                <a:ext uri="{FF2B5EF4-FFF2-40B4-BE49-F238E27FC236}">
                  <a16:creationId xmlns:a16="http://schemas.microsoft.com/office/drawing/2014/main" id="{7BE12264-7D43-CB45-9EEE-CD53D0645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Oval 979">
              <a:extLst>
                <a:ext uri="{FF2B5EF4-FFF2-40B4-BE49-F238E27FC236}">
                  <a16:creationId xmlns:a16="http://schemas.microsoft.com/office/drawing/2014/main" id="{F3D08A90-39B0-C74A-B6F1-6B809131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Oval 980">
              <a:extLst>
                <a:ext uri="{FF2B5EF4-FFF2-40B4-BE49-F238E27FC236}">
                  <a16:creationId xmlns:a16="http://schemas.microsoft.com/office/drawing/2014/main" id="{1E426AD2-D783-0148-9543-37F4A2CF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Oval 981">
              <a:extLst>
                <a:ext uri="{FF2B5EF4-FFF2-40B4-BE49-F238E27FC236}">
                  <a16:creationId xmlns:a16="http://schemas.microsoft.com/office/drawing/2014/main" id="{750132FD-52EB-C542-BF05-E0FF34CC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Rectangle 982">
              <a:extLst>
                <a:ext uri="{FF2B5EF4-FFF2-40B4-BE49-F238E27FC236}">
                  <a16:creationId xmlns:a16="http://schemas.microsoft.com/office/drawing/2014/main" id="{F2B36ADE-DFE4-FB49-8B63-D777C6BAC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C2AD622-D9EF-5342-96BC-AFE7888D20B0}"/>
              </a:ext>
            </a:extLst>
          </p:cNvPr>
          <p:cNvGrpSpPr/>
          <p:nvPr/>
        </p:nvGrpSpPr>
        <p:grpSpPr>
          <a:xfrm>
            <a:off x="9304406" y="2369415"/>
            <a:ext cx="753999" cy="373786"/>
            <a:chOff x="7493876" y="2774731"/>
            <a:chExt cx="1481958" cy="894622"/>
          </a:xfrm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083CDCE-EC03-9449-8812-048E11AB79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2E25009-C5B9-9A45-ACF1-0525A3572E9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6E78113C-0293-364C-AD1F-EF5D11A42EA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09ED3E-0F9C-1546-91AC-2E937D7DE2D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C7AA3A4-FD2A-E345-8180-3157AA2FAF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9A15430-C567-0A47-B64D-9234C5B952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9D4B9D3-4716-A940-9256-F78D2CCB35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6867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D8C77EC-2308-2540-8046-6D5C756D814C}"/>
              </a:ext>
            </a:extLst>
          </p:cNvPr>
          <p:cNvSpPr/>
          <p:nvPr/>
        </p:nvSpPr>
        <p:spPr>
          <a:xfrm>
            <a:off x="983673" y="1551708"/>
            <a:ext cx="11000509" cy="444730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Selected NETCONF Operations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113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0E1D940-7781-1842-8960-20F88A06508A}"/>
              </a:ext>
            </a:extLst>
          </p:cNvPr>
          <p:cNvSpPr txBox="1"/>
          <p:nvPr/>
        </p:nvSpPr>
        <p:spPr>
          <a:xfrm>
            <a:off x="1052945" y="1659081"/>
            <a:ext cx="10737273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000250" indent="-1931988">
              <a:spcAft>
                <a:spcPts val="1200"/>
              </a:spcAft>
            </a:pPr>
            <a:r>
              <a:rPr lang="en-US" sz="2800" dirty="0"/>
              <a:t>NETCONF              Operation Description</a:t>
            </a:r>
          </a:p>
          <a:p>
            <a:pPr marL="2635250" indent="-2635250"/>
            <a:r>
              <a:rPr lang="en-US" sz="2400" dirty="0"/>
              <a:t>&lt;get-config&gt;                </a:t>
            </a:r>
            <a:r>
              <a:rPr lang="en-US" sz="2000" dirty="0"/>
              <a:t>Retrieve all or part of a given configuration. A device may have multiple configurations. 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&lt;get&gt;                            </a:t>
            </a:r>
            <a:r>
              <a:rPr lang="en-US" sz="2000" dirty="0"/>
              <a:t>Retrieve all or part of both configuration state and operational state data.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&lt;edit-config&gt;              </a:t>
            </a:r>
            <a:r>
              <a:rPr lang="en-US" sz="2000" dirty="0"/>
              <a:t>Change specified (possibly running) configuration at managed device. Managed device &lt;rpc-reply&gt; contains &lt;ok&gt;  or &lt;rpcerror&gt; with rollback.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&lt;lock&gt;, &lt;unlock&gt;        </a:t>
            </a:r>
            <a:r>
              <a:rPr lang="en-US" sz="2000" dirty="0"/>
              <a:t>Lock (unlock) configuration datastore at managed device (to lock out NETCONF, SNMP, or CLIs commands from other sources).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000" dirty="0"/>
              <a:t>&lt;create-subscription&gt;</a:t>
            </a:r>
            <a:r>
              <a:rPr lang="en-US" sz="2400" dirty="0"/>
              <a:t>,    </a:t>
            </a:r>
            <a:r>
              <a:rPr lang="en-US" sz="2000" dirty="0"/>
              <a:t>Enable event notification subscription from managed device</a:t>
            </a:r>
          </a:p>
          <a:p>
            <a:pPr marL="2635250" indent="-2635250"/>
            <a:r>
              <a:rPr lang="en-US" sz="2400" dirty="0"/>
              <a:t>&lt;notification&gt;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F0778F-4B98-AF40-B6AE-4E4DFD747426}"/>
              </a:ext>
            </a:extLst>
          </p:cNvPr>
          <p:cNvCxnSpPr/>
          <p:nvPr/>
        </p:nvCxnSpPr>
        <p:spPr>
          <a:xfrm>
            <a:off x="983673" y="2189018"/>
            <a:ext cx="10986655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CC42771-C624-734B-AD91-E9F06EC042C5}"/>
              </a:ext>
            </a:extLst>
          </p:cNvPr>
          <p:cNvCxnSpPr/>
          <p:nvPr/>
        </p:nvCxnSpPr>
        <p:spPr>
          <a:xfrm>
            <a:off x="3546767" y="1551709"/>
            <a:ext cx="0" cy="446116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182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Sample NETCONF RPC message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114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03289A-CF46-3D45-BA01-40D4BF3D08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9974" y="1385449"/>
            <a:ext cx="7886368" cy="5029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FB9B8D-5735-8049-B0DB-FBBEAAC39146}"/>
              </a:ext>
            </a:extLst>
          </p:cNvPr>
          <p:cNvSpPr txBox="1"/>
          <p:nvPr/>
        </p:nvSpPr>
        <p:spPr>
          <a:xfrm>
            <a:off x="4821382" y="1648686"/>
            <a:ext cx="19382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 note message id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8A57B5-8F21-EF47-ACCE-13A131C0F4D8}"/>
              </a:ext>
            </a:extLst>
          </p:cNvPr>
          <p:cNvSpPr txBox="1"/>
          <p:nvPr/>
        </p:nvSpPr>
        <p:spPr>
          <a:xfrm>
            <a:off x="4197927" y="2770904"/>
            <a:ext cx="37364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the running configuration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CB67E0C-9F75-9C4D-81D9-6224CAB5865B}"/>
              </a:ext>
            </a:extLst>
          </p:cNvPr>
          <p:cNvSpPr txBox="1"/>
          <p:nvPr/>
        </p:nvSpPr>
        <p:spPr>
          <a:xfrm>
            <a:off x="7010400" y="4364176"/>
            <a:ext cx="4993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MTU of Ethernet 0/0 interface to 1500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5BAA9-5921-EF45-94E0-9A8026046319}"/>
              </a:ext>
            </a:extLst>
          </p:cNvPr>
          <p:cNvSpPr txBox="1"/>
          <p:nvPr/>
        </p:nvSpPr>
        <p:spPr>
          <a:xfrm>
            <a:off x="4197928" y="2244432"/>
            <a:ext cx="2559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a configuration</a:t>
            </a:r>
          </a:p>
        </p:txBody>
      </p:sp>
    </p:spTree>
    <p:extLst>
      <p:ext uri="{BB962C8B-B14F-4D97-AF65-F5344CB8AC3E}">
        <p14:creationId xmlns:p14="http://schemas.microsoft.com/office/powerpoint/2010/main" val="344264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3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5518" y="1391517"/>
            <a:ext cx="6376555" cy="517553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data modeling language used to specify structure, syntax, semantics of NETCONF network management data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built-in data types, like SMI</a:t>
            </a:r>
          </a:p>
          <a:p>
            <a:r>
              <a:rPr lang="en-US" dirty="0"/>
              <a:t>XML document describing device, capabilities can be generated from YANG description</a:t>
            </a:r>
          </a:p>
          <a:p>
            <a:r>
              <a:rPr lang="en-US" dirty="0"/>
              <a:t>can express constraints among data that must be satisfied by a valid NETCONF configuration</a:t>
            </a:r>
          </a:p>
          <a:p>
            <a:pPr lvl="1"/>
            <a:r>
              <a:rPr lang="en-US" dirty="0"/>
              <a:t>ensure NETCONF configurations satisfy correctness, consistency constraints</a:t>
            </a:r>
          </a:p>
          <a:p>
            <a:endParaRPr lang="en-US" dirty="0"/>
          </a:p>
          <a:p>
            <a:endParaRPr lang="en-US" dirty="0"/>
          </a:p>
          <a:p>
            <a:pPr>
              <a:lnSpc>
                <a:spcPct val="100000"/>
              </a:lnSpc>
            </a:pPr>
            <a:endParaRPr lang="en-US" dirty="0"/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YANG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115</a:t>
            </a:fld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F606A3D-98C7-3141-9E6D-C036C17D0F9C}"/>
              </a:ext>
            </a:extLst>
          </p:cNvPr>
          <p:cNvGrpSpPr/>
          <p:nvPr/>
        </p:nvGrpSpPr>
        <p:grpSpPr>
          <a:xfrm>
            <a:off x="9663823" y="5371916"/>
            <a:ext cx="683116" cy="378456"/>
            <a:chOff x="7493876" y="2774731"/>
            <a:chExt cx="1481958" cy="894622"/>
          </a:xfrm>
        </p:grpSpPr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5DA5E18-8686-E145-8DA5-23811B6F833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0E24713D-6530-5246-97DB-AF19A2CAC2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06C74977-1030-FB41-A614-193B93F7A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27BBA03-0BDD-F740-9E2D-974E1CC711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F8717235-AC5D-134F-80AE-3CC3D66FFD9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E576169-3560-EE42-A93A-6D7E4128B08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0C3A701-7033-7341-9E86-9495726B58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D23F822-9A2F-B44F-AC96-3AE7F7D6DADE}"/>
              </a:ext>
            </a:extLst>
          </p:cNvPr>
          <p:cNvGrpSpPr/>
          <p:nvPr/>
        </p:nvGrpSpPr>
        <p:grpSpPr>
          <a:xfrm>
            <a:off x="8013954" y="4940871"/>
            <a:ext cx="1784742" cy="783771"/>
            <a:chOff x="3623562" y="5108298"/>
            <a:chExt cx="1784742" cy="783771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71212A8D-7779-1F4E-994D-9782B0EB081D}"/>
                </a:ext>
              </a:extLst>
            </p:cNvPr>
            <p:cNvSpPr/>
            <p:nvPr/>
          </p:nvSpPr>
          <p:spPr>
            <a:xfrm flipH="1">
              <a:off x="4018890" y="5238925"/>
              <a:ext cx="1389414" cy="65314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414" h="653144">
                  <a:moveTo>
                    <a:pt x="59377" y="415637"/>
                  </a:moveTo>
                  <a:cubicBezTo>
                    <a:pt x="285008" y="332510"/>
                    <a:pt x="320635" y="320634"/>
                    <a:pt x="605641" y="0"/>
                  </a:cubicBezTo>
                  <a:lnTo>
                    <a:pt x="1389414" y="391887"/>
                  </a:lnTo>
                  <a:cubicBezTo>
                    <a:pt x="395845" y="482932"/>
                    <a:pt x="601683" y="407720"/>
                    <a:pt x="0" y="653144"/>
                  </a:cubicBezTo>
                  <a:lnTo>
                    <a:pt x="59377" y="415637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306">
              <a:extLst>
                <a:ext uri="{FF2B5EF4-FFF2-40B4-BE49-F238E27FC236}">
                  <a16:creationId xmlns:a16="http://schemas.microsoft.com/office/drawing/2014/main" id="{1823057F-3197-5D4C-81D8-0BF2CBC1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562" y="5108298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1" name="Text Box 302">
              <a:extLst>
                <a:ext uri="{FF2B5EF4-FFF2-40B4-BE49-F238E27FC236}">
                  <a16:creationId xmlns:a16="http://schemas.microsoft.com/office/drawing/2014/main" id="{08B55003-F1A9-4F4F-91D6-F5A5B994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6136" y="5229255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43CA48-FE15-8B4E-8158-1652A5CD3B6B}"/>
                </a:ext>
              </a:extLst>
            </p:cNvPr>
            <p:cNvGrpSpPr/>
            <p:nvPr/>
          </p:nvGrpSpPr>
          <p:grpSpPr>
            <a:xfrm>
              <a:off x="4254952" y="5203301"/>
              <a:ext cx="533735" cy="344384"/>
              <a:chOff x="7290003" y="1864426"/>
              <a:chExt cx="533735" cy="344384"/>
            </a:xfrm>
          </p:grpSpPr>
          <p:sp>
            <p:nvSpPr>
              <p:cNvPr id="83" name="Can 82">
                <a:extLst>
                  <a:ext uri="{FF2B5EF4-FFF2-40B4-BE49-F238E27FC236}">
                    <a16:creationId xmlns:a16="http://schemas.microsoft.com/office/drawing/2014/main" id="{142E2D1C-22B8-D94C-BB90-336419FC22A0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 Box 305">
                <a:extLst>
                  <a:ext uri="{FF2B5EF4-FFF2-40B4-BE49-F238E27FC236}">
                    <a16:creationId xmlns:a16="http://schemas.microsoft.com/office/drawing/2014/main" id="{CBAEAD6A-F525-D14A-9DA6-3253321719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EB98826-276D-9848-8572-028367A9E935}"/>
              </a:ext>
            </a:extLst>
          </p:cNvPr>
          <p:cNvGrpSpPr/>
          <p:nvPr/>
        </p:nvGrpSpPr>
        <p:grpSpPr>
          <a:xfrm>
            <a:off x="8876921" y="1455558"/>
            <a:ext cx="2432414" cy="1421499"/>
            <a:chOff x="6729466" y="2092868"/>
            <a:chExt cx="2432414" cy="1421499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9D2213A-504A-2A45-8376-9000F273045C}"/>
                </a:ext>
              </a:extLst>
            </p:cNvPr>
            <p:cNvSpPr/>
            <p:nvPr/>
          </p:nvSpPr>
          <p:spPr>
            <a:xfrm flipH="1">
              <a:off x="7131647" y="2745280"/>
              <a:ext cx="1600398" cy="585409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851" h="585409">
                  <a:moveTo>
                    <a:pt x="41393" y="206474"/>
                  </a:moveTo>
                  <a:cubicBezTo>
                    <a:pt x="186988" y="162723"/>
                    <a:pt x="239468" y="114212"/>
                    <a:pt x="299240" y="0"/>
                  </a:cubicBezTo>
                  <a:cubicBezTo>
                    <a:pt x="766287" y="135093"/>
                    <a:pt x="734070" y="180625"/>
                    <a:pt x="1463851" y="83572"/>
                  </a:cubicBezTo>
                  <a:cubicBezTo>
                    <a:pt x="672235" y="284786"/>
                    <a:pt x="601683" y="339985"/>
                    <a:pt x="0" y="585409"/>
                  </a:cubicBezTo>
                  <a:lnTo>
                    <a:pt x="41393" y="206474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80">
              <a:extLst>
                <a:ext uri="{FF2B5EF4-FFF2-40B4-BE49-F238E27FC236}">
                  <a16:creationId xmlns:a16="http://schemas.microsoft.com/office/drawing/2014/main" id="{DE4D1568-C98F-ED4D-AC87-B44C6EA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9466" y="2201533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" name="Text Box 276">
              <a:extLst>
                <a:ext uri="{FF2B5EF4-FFF2-40B4-BE49-F238E27FC236}">
                  <a16:creationId xmlns:a16="http://schemas.microsoft.com/office/drawing/2014/main" id="{0FF0CD43-3F2A-0B49-BB21-15378B10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1500" y="2244164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7BC9D83-C123-7C4E-BFE2-3F723A6E9138}"/>
                </a:ext>
              </a:extLst>
            </p:cNvPr>
            <p:cNvGrpSpPr/>
            <p:nvPr/>
          </p:nvGrpSpPr>
          <p:grpSpPr>
            <a:xfrm>
              <a:off x="8113557" y="2092868"/>
              <a:ext cx="897159" cy="395103"/>
              <a:chOff x="7338951" y="1864426"/>
              <a:chExt cx="427511" cy="344384"/>
            </a:xfrm>
          </p:grpSpPr>
          <p:sp>
            <p:nvSpPr>
              <p:cNvPr id="70" name="Can 69">
                <a:extLst>
                  <a:ext uri="{FF2B5EF4-FFF2-40B4-BE49-F238E27FC236}">
                    <a16:creationId xmlns:a16="http://schemas.microsoft.com/office/drawing/2014/main" id="{35DCECAD-DC6B-8840-8AF5-C3FB3FB8A24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Text Box 305">
                <a:extLst>
                  <a:ext uri="{FF2B5EF4-FFF2-40B4-BE49-F238E27FC236}">
                    <a16:creationId xmlns:a16="http://schemas.microsoft.com/office/drawing/2014/main" id="{3DEF16CC-8733-2443-9B6C-9B5452EB9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28" name="Group 906">
              <a:extLst>
                <a:ext uri="{FF2B5EF4-FFF2-40B4-BE49-F238E27FC236}">
                  <a16:creationId xmlns:a16="http://schemas.microsoft.com/office/drawing/2014/main" id="{C44082C3-458C-F24D-9324-6617C9A6E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2311" y="2648933"/>
              <a:ext cx="469569" cy="865434"/>
              <a:chOff x="4140" y="429"/>
              <a:chExt cx="1425" cy="2396"/>
            </a:xfrm>
          </p:grpSpPr>
          <p:sp>
            <p:nvSpPr>
              <p:cNvPr id="29" name="Freeform 907">
                <a:extLst>
                  <a:ext uri="{FF2B5EF4-FFF2-40B4-BE49-F238E27FC236}">
                    <a16:creationId xmlns:a16="http://schemas.microsoft.com/office/drawing/2014/main" id="{8208EDDA-D009-5A48-868D-24905F99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Rectangle 908">
                <a:extLst>
                  <a:ext uri="{FF2B5EF4-FFF2-40B4-BE49-F238E27FC236}">
                    <a16:creationId xmlns:a16="http://schemas.microsoft.com/office/drawing/2014/main" id="{502A488F-E60D-2A41-8FFB-53A2AD13F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" name="Freeform 909">
                <a:extLst>
                  <a:ext uri="{FF2B5EF4-FFF2-40B4-BE49-F238E27FC236}">
                    <a16:creationId xmlns:a16="http://schemas.microsoft.com/office/drawing/2014/main" id="{6DD1C4C2-2836-2540-B183-C42F8585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Freeform 910">
                <a:extLst>
                  <a:ext uri="{FF2B5EF4-FFF2-40B4-BE49-F238E27FC236}">
                    <a16:creationId xmlns:a16="http://schemas.microsoft.com/office/drawing/2014/main" id="{19C58345-7A41-7C4A-A256-7505EC2A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Rectangle 911">
                <a:extLst>
                  <a:ext uri="{FF2B5EF4-FFF2-40B4-BE49-F238E27FC236}">
                    <a16:creationId xmlns:a16="http://schemas.microsoft.com/office/drawing/2014/main" id="{5BAA8BFB-DB82-F34F-8229-2D9EE471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4" name="Group 912">
                <a:extLst>
                  <a:ext uri="{FF2B5EF4-FFF2-40B4-BE49-F238E27FC236}">
                    <a16:creationId xmlns:a16="http://schemas.microsoft.com/office/drawing/2014/main" id="{8F339325-C9EF-3C4B-8D6A-C8CD84480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" name="AutoShape 913">
                  <a:extLst>
                    <a:ext uri="{FF2B5EF4-FFF2-40B4-BE49-F238E27FC236}">
                      <a16:creationId xmlns:a16="http://schemas.microsoft.com/office/drawing/2014/main" id="{A77DF795-26B2-C64C-871C-3CE9C5300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60" name="AutoShape 914">
                  <a:extLst>
                    <a:ext uri="{FF2B5EF4-FFF2-40B4-BE49-F238E27FC236}">
                      <a16:creationId xmlns:a16="http://schemas.microsoft.com/office/drawing/2014/main" id="{830EDEEB-69EB-FF4D-A3DF-4FADAE4AD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5" name="Rectangle 915">
                <a:extLst>
                  <a:ext uri="{FF2B5EF4-FFF2-40B4-BE49-F238E27FC236}">
                    <a16:creationId xmlns:a16="http://schemas.microsoft.com/office/drawing/2014/main" id="{C1BD663B-C40E-E544-96F0-1F7291C93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6" name="Group 916">
                <a:extLst>
                  <a:ext uri="{FF2B5EF4-FFF2-40B4-BE49-F238E27FC236}">
                    <a16:creationId xmlns:a16="http://schemas.microsoft.com/office/drawing/2014/main" id="{B775DF3E-8CF2-4A48-B17F-4D7CA72EB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7" name="AutoShape 917">
                  <a:extLst>
                    <a:ext uri="{FF2B5EF4-FFF2-40B4-BE49-F238E27FC236}">
                      <a16:creationId xmlns:a16="http://schemas.microsoft.com/office/drawing/2014/main" id="{B24BFCAF-EB02-AD40-A42E-AC1301327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8" name="AutoShape 918">
                  <a:extLst>
                    <a:ext uri="{FF2B5EF4-FFF2-40B4-BE49-F238E27FC236}">
                      <a16:creationId xmlns:a16="http://schemas.microsoft.com/office/drawing/2014/main" id="{E89E0C9B-094E-EB4D-B92B-5EFC0AAE8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7" name="Rectangle 919">
                <a:extLst>
                  <a:ext uri="{FF2B5EF4-FFF2-40B4-BE49-F238E27FC236}">
                    <a16:creationId xmlns:a16="http://schemas.microsoft.com/office/drawing/2014/main" id="{3D896851-E44C-7D41-8271-208691F6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" name="Rectangle 920">
                <a:extLst>
                  <a:ext uri="{FF2B5EF4-FFF2-40B4-BE49-F238E27FC236}">
                    <a16:creationId xmlns:a16="http://schemas.microsoft.com/office/drawing/2014/main" id="{275FEE35-7686-B447-AFFC-541443FC4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9" name="Group 921">
                <a:extLst>
                  <a:ext uri="{FF2B5EF4-FFF2-40B4-BE49-F238E27FC236}">
                    <a16:creationId xmlns:a16="http://schemas.microsoft.com/office/drawing/2014/main" id="{ED581CA1-912D-2243-A9FF-7AB45DDB3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5" name="AutoShape 922">
                  <a:extLst>
                    <a:ext uri="{FF2B5EF4-FFF2-40B4-BE49-F238E27FC236}">
                      <a16:creationId xmlns:a16="http://schemas.microsoft.com/office/drawing/2014/main" id="{6BDED07D-9689-124D-801E-E9831EF4A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6" name="AutoShape 923">
                  <a:extLst>
                    <a:ext uri="{FF2B5EF4-FFF2-40B4-BE49-F238E27FC236}">
                      <a16:creationId xmlns:a16="http://schemas.microsoft.com/office/drawing/2014/main" id="{3A35C3FC-F1D4-FF49-98B0-030D2312A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0" name="Freeform 924">
                <a:extLst>
                  <a:ext uri="{FF2B5EF4-FFF2-40B4-BE49-F238E27FC236}">
                    <a16:creationId xmlns:a16="http://schemas.microsoft.com/office/drawing/2014/main" id="{2A345774-9586-3541-875A-A1635B30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" name="Group 925">
                <a:extLst>
                  <a:ext uri="{FF2B5EF4-FFF2-40B4-BE49-F238E27FC236}">
                    <a16:creationId xmlns:a16="http://schemas.microsoft.com/office/drawing/2014/main" id="{095DBB1A-C544-F343-9C99-CEFB3B93D4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" name="AutoShape 926">
                  <a:extLst>
                    <a:ext uri="{FF2B5EF4-FFF2-40B4-BE49-F238E27FC236}">
                      <a16:creationId xmlns:a16="http://schemas.microsoft.com/office/drawing/2014/main" id="{AE16C66D-320F-094A-81F8-9ABAF8A15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4" name="AutoShape 927">
                  <a:extLst>
                    <a:ext uri="{FF2B5EF4-FFF2-40B4-BE49-F238E27FC236}">
                      <a16:creationId xmlns:a16="http://schemas.microsoft.com/office/drawing/2014/main" id="{523998E8-41BA-E24E-84EE-A54D2B47B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2" name="Rectangle 928">
                <a:extLst>
                  <a:ext uri="{FF2B5EF4-FFF2-40B4-BE49-F238E27FC236}">
                    <a16:creationId xmlns:a16="http://schemas.microsoft.com/office/drawing/2014/main" id="{B87E5718-1DC7-9D4A-9CE6-17F664BB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Freeform 929">
                <a:extLst>
                  <a:ext uri="{FF2B5EF4-FFF2-40B4-BE49-F238E27FC236}">
                    <a16:creationId xmlns:a16="http://schemas.microsoft.com/office/drawing/2014/main" id="{53306BDA-9211-7946-A859-5E32C4380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930">
                <a:extLst>
                  <a:ext uri="{FF2B5EF4-FFF2-40B4-BE49-F238E27FC236}">
                    <a16:creationId xmlns:a16="http://schemas.microsoft.com/office/drawing/2014/main" id="{C53A5534-49DD-0240-9556-9F38F659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" name="Oval 931">
                <a:extLst>
                  <a:ext uri="{FF2B5EF4-FFF2-40B4-BE49-F238E27FC236}">
                    <a16:creationId xmlns:a16="http://schemas.microsoft.com/office/drawing/2014/main" id="{BD4129A8-9A64-B24D-8B26-DDD0B449A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" name="Freeform 932">
                <a:extLst>
                  <a:ext uri="{FF2B5EF4-FFF2-40B4-BE49-F238E27FC236}">
                    <a16:creationId xmlns:a16="http://schemas.microsoft.com/office/drawing/2014/main" id="{F6B1695E-8046-8D4D-AEEA-5BA4388C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" name="AutoShape 933">
                <a:extLst>
                  <a:ext uri="{FF2B5EF4-FFF2-40B4-BE49-F238E27FC236}">
                    <a16:creationId xmlns:a16="http://schemas.microsoft.com/office/drawing/2014/main" id="{64CB52F4-7A9D-7A4A-8631-E0426489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8" name="AutoShape 934">
                <a:extLst>
                  <a:ext uri="{FF2B5EF4-FFF2-40B4-BE49-F238E27FC236}">
                    <a16:creationId xmlns:a16="http://schemas.microsoft.com/office/drawing/2014/main" id="{38CAFD50-D5E7-7247-9BFA-09F90783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9" name="Oval 935">
                <a:extLst>
                  <a:ext uri="{FF2B5EF4-FFF2-40B4-BE49-F238E27FC236}">
                    <a16:creationId xmlns:a16="http://schemas.microsoft.com/office/drawing/2014/main" id="{42695772-FEC5-8C4D-B625-FEBB960FD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0" name="Oval 936">
                <a:extLst>
                  <a:ext uri="{FF2B5EF4-FFF2-40B4-BE49-F238E27FC236}">
                    <a16:creationId xmlns:a16="http://schemas.microsoft.com/office/drawing/2014/main" id="{A7C9DD1B-901B-9548-B916-8B920CE3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1" name="Oval 937">
                <a:extLst>
                  <a:ext uri="{FF2B5EF4-FFF2-40B4-BE49-F238E27FC236}">
                    <a16:creationId xmlns:a16="http://schemas.microsoft.com/office/drawing/2014/main" id="{E59349FE-1FA2-C041-90A8-60904FC16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2" name="Rectangle 938">
                <a:extLst>
                  <a:ext uri="{FF2B5EF4-FFF2-40B4-BE49-F238E27FC236}">
                    <a16:creationId xmlns:a16="http://schemas.microsoft.com/office/drawing/2014/main" id="{19D06E58-CCA0-964B-A6B9-7F0BA828F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sp>
        <p:nvSpPr>
          <p:cNvPr id="125" name="Right Arrow 124">
            <a:extLst>
              <a:ext uri="{FF2B5EF4-FFF2-40B4-BE49-F238E27FC236}">
                <a16:creationId xmlns:a16="http://schemas.microsoft.com/office/drawing/2014/main" id="{C4204DC0-E7B2-784E-A763-205D902F99D1}"/>
              </a:ext>
            </a:extLst>
          </p:cNvPr>
          <p:cNvSpPr/>
          <p:nvPr/>
        </p:nvSpPr>
        <p:spPr>
          <a:xfrm rot="6715731">
            <a:off x="9311946" y="3959296"/>
            <a:ext cx="2359727" cy="344442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5C24F2E-3C0F-6640-A613-9E505D2264C9}"/>
              </a:ext>
            </a:extLst>
          </p:cNvPr>
          <p:cNvSpPr txBox="1"/>
          <p:nvPr/>
        </p:nvSpPr>
        <p:spPr>
          <a:xfrm>
            <a:off x="7426037" y="2626200"/>
            <a:ext cx="240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NETCONF RPC message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507E82A-00E2-6149-8BD9-6014D684D587}"/>
              </a:ext>
            </a:extLst>
          </p:cNvPr>
          <p:cNvGrpSpPr/>
          <p:nvPr/>
        </p:nvGrpSpPr>
        <p:grpSpPr>
          <a:xfrm>
            <a:off x="7478010" y="2992581"/>
            <a:ext cx="2778034" cy="1372199"/>
            <a:chOff x="7090083" y="2881745"/>
            <a:chExt cx="2778034" cy="1372199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31C46BD-424D-F943-9EDD-EAEDAD4C34C0}"/>
                </a:ext>
              </a:extLst>
            </p:cNvPr>
            <p:cNvSpPr/>
            <p:nvPr/>
          </p:nvSpPr>
          <p:spPr>
            <a:xfrm>
              <a:off x="7148945" y="2881745"/>
              <a:ext cx="2369128" cy="8728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CF0EF1BF-E9F7-774E-BCAA-01841FC4D8BA}"/>
                </a:ext>
              </a:extLst>
            </p:cNvPr>
            <p:cNvSpPr txBox="1"/>
            <p:nvPr/>
          </p:nvSpPr>
          <p:spPr>
            <a:xfrm>
              <a:off x="7162800" y="2895600"/>
              <a:ext cx="240249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&lt;edit-config&gt;</a:t>
              </a:r>
            </a:p>
            <a:p>
              <a:r>
                <a:rPr lang="en-US" dirty="0"/>
                <a:t>  YANG-generated XML</a:t>
              </a:r>
            </a:p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&lt;/edit-config&gt;</a:t>
              </a: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369D4BA-2E84-D84F-AE70-37148DB64CEC}"/>
                </a:ext>
              </a:extLst>
            </p:cNvPr>
            <p:cNvSpPr/>
            <p:nvPr/>
          </p:nvSpPr>
          <p:spPr>
            <a:xfrm flipH="1">
              <a:off x="7090083" y="2948098"/>
              <a:ext cx="2778034" cy="1305846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010" h="1305846">
                  <a:moveTo>
                    <a:pt x="3375" y="926911"/>
                  </a:moveTo>
                  <a:cubicBezTo>
                    <a:pt x="148970" y="883160"/>
                    <a:pt x="277486" y="114212"/>
                    <a:pt x="337258" y="0"/>
                  </a:cubicBezTo>
                  <a:cubicBezTo>
                    <a:pt x="221372" y="1035639"/>
                    <a:pt x="455275" y="804080"/>
                    <a:pt x="2541010" y="804009"/>
                  </a:cubicBezTo>
                  <a:cubicBezTo>
                    <a:pt x="1749394" y="1005223"/>
                    <a:pt x="601683" y="1060422"/>
                    <a:pt x="0" y="1305846"/>
                  </a:cubicBezTo>
                  <a:lnTo>
                    <a:pt x="3375" y="92691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6" name="Group 201">
            <a:extLst>
              <a:ext uri="{FF2B5EF4-FFF2-40B4-BE49-F238E27FC236}">
                <a16:creationId xmlns:a16="http://schemas.microsoft.com/office/drawing/2014/main" id="{441B6C68-CF3E-DE45-BD05-40135C3439E0}"/>
              </a:ext>
            </a:extLst>
          </p:cNvPr>
          <p:cNvGrpSpPr>
            <a:grpSpLocks/>
          </p:cNvGrpSpPr>
          <p:nvPr/>
        </p:nvGrpSpPr>
        <p:grpSpPr bwMode="auto">
          <a:xfrm>
            <a:off x="10127673" y="3879272"/>
            <a:ext cx="587606" cy="741718"/>
            <a:chOff x="375561" y="297711"/>
            <a:chExt cx="1252683" cy="2138362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BDAC210-FFBB-2C43-9F5C-F3438E00170D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4CB1C61-DD5B-7248-BD4F-3F1152A307D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A993C28-914B-FD40-AB7E-63B97796C110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D13681C5-FFD9-0949-8677-F68A6956B872}"/>
              </a:ext>
            </a:extLst>
          </p:cNvPr>
          <p:cNvGrpSpPr/>
          <p:nvPr/>
        </p:nvGrpSpPr>
        <p:grpSpPr>
          <a:xfrm>
            <a:off x="9157856" y="1889496"/>
            <a:ext cx="2919145" cy="3181268"/>
            <a:chOff x="9157856" y="1889496"/>
            <a:chExt cx="2919145" cy="3181268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11A1897B-0824-D64E-B110-693E0A3A7C55}"/>
                </a:ext>
              </a:extLst>
            </p:cNvPr>
            <p:cNvSpPr txBox="1"/>
            <p:nvPr/>
          </p:nvSpPr>
          <p:spPr>
            <a:xfrm>
              <a:off x="10937009" y="3537239"/>
              <a:ext cx="11399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YANG</a:t>
              </a:r>
            </a:p>
            <a:p>
              <a:r>
                <a:rPr lang="en-US" dirty="0">
                  <a:solidFill>
                    <a:srgbClr val="0000A8"/>
                  </a:solidFill>
                </a:rPr>
                <a:t>generated</a:t>
              </a:r>
            </a:p>
          </p:txBody>
        </p: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4DA230C3-C528-374A-87C4-CF0B39B4B9AD}"/>
                </a:ext>
              </a:extLst>
            </p:cNvPr>
            <p:cNvCxnSpPr>
              <a:endCxn id="24" idx="3"/>
            </p:cNvCxnSpPr>
            <p:nvPr/>
          </p:nvCxnSpPr>
          <p:spPr>
            <a:xfrm flipH="1" flipV="1">
              <a:off x="10694705" y="1889496"/>
              <a:ext cx="305804" cy="185123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Arrow Connector 176">
              <a:extLst>
                <a:ext uri="{FF2B5EF4-FFF2-40B4-BE49-F238E27FC236}">
                  <a16:creationId xmlns:a16="http://schemas.microsoft.com/office/drawing/2014/main" id="{8B62C0D1-45A2-994A-8F47-A623CE8A52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157856" y="3743325"/>
              <a:ext cx="1843519" cy="1327439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F1A06887-ADA5-0A45-A312-7207DA95E2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754606" y="3416797"/>
              <a:ext cx="1240419" cy="323353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464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</a:t>
            </a:r>
            <a:r>
              <a:rPr lang="en-US" altLang="en-US" dirty="0">
                <a:cs typeface="Calibri" panose="020F0502020204030204" pitchFamily="34" charset="0"/>
              </a:rPr>
              <a:t>,</a:t>
            </a:r>
            <a:r>
              <a:rPr lang="en-US" altLang="en-US" sz="4400" dirty="0">
                <a:cs typeface="Calibri" panose="020F0502020204030204" pitchFamily="34" charset="0"/>
              </a:rPr>
              <a:t> control plane:  </a:t>
            </a:r>
            <a:r>
              <a:rPr lang="en-US" altLang="en-US" sz="4400" dirty="0">
                <a:solidFill>
                  <a:srgbClr val="C00000"/>
                </a:solidFill>
                <a:cs typeface="Calibri" panose="020F0502020204030204" pitchFamily="34" charset="0"/>
              </a:rPr>
              <a:t>Done!</a:t>
            </a:r>
            <a:endParaRPr lang="en-US" sz="4400" dirty="0">
              <a:solidFill>
                <a:srgbClr val="C00000"/>
              </a:solidFill>
            </a:endParaRPr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199399" y="1416044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897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117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>
              <a:defRPr/>
            </a:pPr>
            <a:r>
              <a:rPr lang="en-US" dirty="0"/>
              <a:t>SDN controllers</a:t>
            </a:r>
          </a:p>
          <a:p>
            <a:pPr lvl="1">
              <a:defRPr/>
            </a:pPr>
            <a:r>
              <a:rPr lang="en-US" dirty="0"/>
              <a:t>implementation in practice: ODL, ONOS</a:t>
            </a:r>
          </a:p>
          <a:p>
            <a:pPr>
              <a:defRPr/>
            </a:pPr>
            <a:r>
              <a:rPr lang="en-US" dirty="0"/>
              <a:t>Internet Control Message Protocol</a:t>
            </a:r>
          </a:p>
          <a:p>
            <a:pPr>
              <a:defRPr/>
            </a:pPr>
            <a:r>
              <a:rPr lang="en-US" dirty="0"/>
              <a:t>network management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5 slides</a:t>
            </a:r>
            <a:endParaRPr lang="en-US" sz="4400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119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6" name="Text Box 16">
            <a:extLst>
              <a:ext uri="{FF2B5EF4-FFF2-40B4-BE49-F238E27FC236}">
                <a16:creationId xmlns:a16="http://schemas.microsoft.com/office/drawing/2014/main" id="{42389D8A-00BE-3F4E-A672-5FBDE0DE25A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627362" y="222686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0" name="Line 20">
            <a:extLst>
              <a:ext uri="{FF2B5EF4-FFF2-40B4-BE49-F238E27FC236}">
                <a16:creationId xmlns:a16="http://schemas.microsoft.com/office/drawing/2014/main" id="{C6327ACE-9812-0641-8931-64A0CFB1E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36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1" name="Line 21">
            <a:extLst>
              <a:ext uri="{FF2B5EF4-FFF2-40B4-BE49-F238E27FC236}">
                <a16:creationId xmlns:a16="http://schemas.microsoft.com/office/drawing/2014/main" id="{8B62D26D-8647-AA48-B558-1D9779026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88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" name="Text Box 22">
            <a:extLst>
              <a:ext uri="{FF2B5EF4-FFF2-40B4-BE49-F238E27FC236}">
                <a16:creationId xmlns:a16="http://schemas.microsoft.com/office/drawing/2014/main" id="{E032986C-0E69-C64C-BCCD-9CA18645D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36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63" name="Text Box 23">
            <a:extLst>
              <a:ext uri="{FF2B5EF4-FFF2-40B4-BE49-F238E27FC236}">
                <a16:creationId xmlns:a16="http://schemas.microsoft.com/office/drawing/2014/main" id="{9196401C-C6C6-4841-874F-E4C9CD66D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64" name="Text Box 24">
            <a:extLst>
              <a:ext uri="{FF2B5EF4-FFF2-40B4-BE49-F238E27FC236}">
                <a16:creationId xmlns:a16="http://schemas.microsoft.com/office/drawing/2014/main" id="{E7BD555B-E160-5346-82D4-BCF9E63D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65" name="Text Box 25">
            <a:extLst>
              <a:ext uri="{FF2B5EF4-FFF2-40B4-BE49-F238E27FC236}">
                <a16:creationId xmlns:a16="http://schemas.microsoft.com/office/drawing/2014/main" id="{BFAD32FA-8579-6F4B-901E-2DFB5D558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66" name="Text Box 26">
            <a:extLst>
              <a:ext uri="{FF2B5EF4-FFF2-40B4-BE49-F238E27FC236}">
                <a16:creationId xmlns:a16="http://schemas.microsoft.com/office/drawing/2014/main" id="{9477A75E-A636-3F4B-9909-848BA5CF0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68" y="18720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700855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4" name="Text Box 56">
            <a:extLst>
              <a:ext uri="{FF2B5EF4-FFF2-40B4-BE49-F238E27FC236}">
                <a16:creationId xmlns:a16="http://schemas.microsoft.com/office/drawing/2014/main" id="{6DADD8BB-11F7-2447-9FCC-5D864B542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207017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5" name="Text Box 57">
            <a:extLst>
              <a:ext uri="{FF2B5EF4-FFF2-40B4-BE49-F238E27FC236}">
                <a16:creationId xmlns:a16="http://schemas.microsoft.com/office/drawing/2014/main" id="{5CB25BE3-30C1-0A41-90C7-82149A082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522930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7   1   0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2" name="Line 64">
            <a:extLst>
              <a:ext uri="{FF2B5EF4-FFF2-40B4-BE49-F238E27FC236}">
                <a16:creationId xmlns:a16="http://schemas.microsoft.com/office/drawing/2014/main" id="{0E7158AD-B22F-7D45-BE45-5A28417E3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3" name="Text Box 65">
            <a:extLst>
              <a:ext uri="{FF2B5EF4-FFF2-40B4-BE49-F238E27FC236}">
                <a16:creationId xmlns:a16="http://schemas.microsoft.com/office/drawing/2014/main" id="{46978D6B-6DAC-7F45-BEB1-D317E94DB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3" name="Oval 107">
            <a:extLst>
              <a:ext uri="{FF2B5EF4-FFF2-40B4-BE49-F238E27FC236}">
                <a16:creationId xmlns:a16="http://schemas.microsoft.com/office/drawing/2014/main" id="{D8B66424-DAF2-6B4B-A3EA-1F3A87F8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268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4" name="Rectangle 108">
            <a:extLst>
              <a:ext uri="{FF2B5EF4-FFF2-40B4-BE49-F238E27FC236}">
                <a16:creationId xmlns:a16="http://schemas.microsoft.com/office/drawing/2014/main" id="{46C3C8FD-A834-5848-8F49-E36A80BE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322" y="3416550"/>
            <a:ext cx="386836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 = min{c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x,y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y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(y), 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(y)} </a:t>
            </a:r>
            <a:b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</a:b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             = min{2+0 , 7+1} = 2</a:t>
            </a:r>
          </a:p>
        </p:txBody>
      </p:sp>
      <p:sp>
        <p:nvSpPr>
          <p:cNvPr id="545" name="Line 109">
            <a:extLst>
              <a:ext uri="{FF2B5EF4-FFF2-40B4-BE49-F238E27FC236}">
                <a16:creationId xmlns:a16="http://schemas.microsoft.com/office/drawing/2014/main" id="{521E24B6-6689-494A-B9C4-5536D9945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817" y="2139668"/>
            <a:ext cx="310172" cy="1304989"/>
          </a:xfrm>
          <a:prstGeom prst="line">
            <a:avLst/>
          </a:prstGeom>
          <a:noFill/>
          <a:ln w="12700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6" name="Rectangle 110">
            <a:extLst>
              <a:ext uri="{FF2B5EF4-FFF2-40B4-BE49-F238E27FC236}">
                <a16:creationId xmlns:a16="http://schemas.microsoft.com/office/drawing/2014/main" id="{B2A02F2F-A1E3-0B4C-A79C-C635D78C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461" y="2260908"/>
            <a:ext cx="3660949" cy="72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 =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min{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(z), 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} </a:t>
            </a:r>
          </a:p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= min{2+1 , 7+0} = 3</a:t>
            </a:r>
          </a:p>
        </p:txBody>
      </p:sp>
      <p:sp>
        <p:nvSpPr>
          <p:cNvPr id="547" name="Line 111">
            <a:extLst>
              <a:ext uri="{FF2B5EF4-FFF2-40B4-BE49-F238E27FC236}">
                <a16:creationId xmlns:a16="http://schemas.microsoft.com/office/drawing/2014/main" id="{0907A64B-C8AD-924E-8F80-30210673ED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6812" y="2116725"/>
            <a:ext cx="805472" cy="338376"/>
          </a:xfrm>
          <a:prstGeom prst="line">
            <a:avLst/>
          </a:prstGeom>
          <a:noFill/>
          <a:ln w="952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8" name="Text Box 112">
            <a:extLst>
              <a:ext uri="{FF2B5EF4-FFF2-40B4-BE49-F238E27FC236}">
                <a16:creationId xmlns:a16="http://schemas.microsoft.com/office/drawing/2014/main" id="{755B21C5-8034-A140-8D46-F6465D626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743" y="1875230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549" name="Text Box 113">
            <a:extLst>
              <a:ext uri="{FF2B5EF4-FFF2-40B4-BE49-F238E27FC236}">
                <a16:creationId xmlns:a16="http://schemas.microsoft.com/office/drawing/2014/main" id="{BB12F587-434B-8040-89E5-C33952407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3" y="1879992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2" name="Text Box 117">
            <a:extLst>
              <a:ext uri="{FF2B5EF4-FFF2-40B4-BE49-F238E27FC236}">
                <a16:creationId xmlns:a16="http://schemas.microsoft.com/office/drawing/2014/main" id="{2BC96468-B8D0-7747-BAA8-8ADD15DE7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0155" y="1343417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F5CAF57-82C1-2845-A7F2-D9378B091BC8}"/>
              </a:ext>
            </a:extLst>
          </p:cNvPr>
          <p:cNvGrpSpPr/>
          <p:nvPr/>
        </p:nvGrpSpPr>
        <p:grpSpPr>
          <a:xfrm>
            <a:off x="2743200" y="1891430"/>
            <a:ext cx="2491320" cy="352127"/>
            <a:chOff x="2743200" y="1891430"/>
            <a:chExt cx="2491320" cy="35212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94D18E1-E29B-3644-B343-3665BCDAB7D3}"/>
                </a:ext>
              </a:extLst>
            </p:cNvPr>
            <p:cNvSpPr/>
            <p:nvPr/>
          </p:nvSpPr>
          <p:spPr>
            <a:xfrm>
              <a:off x="2743200" y="1891430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971C8F-9E23-804B-AF92-3A64A52A6010}"/>
                </a:ext>
              </a:extLst>
            </p:cNvPr>
            <p:cNvSpPr/>
            <p:nvPr/>
          </p:nvSpPr>
          <p:spPr>
            <a:xfrm>
              <a:off x="4883791" y="1892828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47313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/>
      <p:bldP spid="545" grpId="0" animBg="1"/>
      <p:bldP spid="546" grpId="0"/>
      <p:bldP spid="547" grpId="0" animBg="1"/>
      <p:bldP spid="548" grpId="0"/>
      <p:bldP spid="5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120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0424" y="365891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BA1FD83-DFE8-5347-B9CE-6C968DD0DF5C}"/>
              </a:ext>
            </a:extLst>
          </p:cNvPr>
          <p:cNvGrpSpPr/>
          <p:nvPr/>
        </p:nvGrpSpPr>
        <p:grpSpPr>
          <a:xfrm>
            <a:off x="3737691" y="1343416"/>
            <a:ext cx="3792537" cy="5105400"/>
            <a:chOff x="2760663" y="1143000"/>
            <a:chExt cx="3792537" cy="5105400"/>
          </a:xfrm>
        </p:grpSpPr>
        <p:sp>
          <p:nvSpPr>
            <p:cNvPr id="116" name="Line 20">
              <a:extLst>
                <a:ext uri="{FF2B5EF4-FFF2-40B4-BE49-F238E27FC236}">
                  <a16:creationId xmlns:a16="http://schemas.microsoft.com/office/drawing/2014/main" id="{4144DB2B-5DFB-074B-B3F3-150454E0C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7" name="Line 21">
              <a:extLst>
                <a:ext uri="{FF2B5EF4-FFF2-40B4-BE49-F238E27FC236}">
                  <a16:creationId xmlns:a16="http://schemas.microsoft.com/office/drawing/2014/main" id="{7E1B00D8-0C9F-8C49-AE51-1B80C71A1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8" name="Text Box 22">
              <a:extLst>
                <a:ext uri="{FF2B5EF4-FFF2-40B4-BE49-F238E27FC236}">
                  <a16:creationId xmlns:a16="http://schemas.microsoft.com/office/drawing/2014/main" id="{C9FE0AC9-76B8-E844-AEAD-8B55DE4B5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19" name="Text Box 23">
              <a:extLst>
                <a:ext uri="{FF2B5EF4-FFF2-40B4-BE49-F238E27FC236}">
                  <a16:creationId xmlns:a16="http://schemas.microsoft.com/office/drawing/2014/main" id="{08D2EAF9-30A9-DB4D-BE82-84EE045D0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0" name="Text Box 24">
              <a:extLst>
                <a:ext uri="{FF2B5EF4-FFF2-40B4-BE49-F238E27FC236}">
                  <a16:creationId xmlns:a16="http://schemas.microsoft.com/office/drawing/2014/main" id="{64F8E11E-A22A-FD49-8A59-46F2A477E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21" name="Text Box 25">
              <a:extLst>
                <a:ext uri="{FF2B5EF4-FFF2-40B4-BE49-F238E27FC236}">
                  <a16:creationId xmlns:a16="http://schemas.microsoft.com/office/drawing/2014/main" id="{78EC6E18-F467-454C-9F75-2E68E50D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22" name="Text Box 26">
              <a:extLst>
                <a:ext uri="{FF2B5EF4-FFF2-40B4-BE49-F238E27FC236}">
                  <a16:creationId xmlns:a16="http://schemas.microsoft.com/office/drawing/2014/main" id="{91B2EA85-2427-634E-8646-38ADAE3AE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23" name="Text Box 27">
              <a:extLst>
                <a:ext uri="{FF2B5EF4-FFF2-40B4-BE49-F238E27FC236}">
                  <a16:creationId xmlns:a16="http://schemas.microsoft.com/office/drawing/2014/main" id="{C16C8AF6-4A75-B84C-9396-22A308E84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2167732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24" name="Text Box 28">
              <a:extLst>
                <a:ext uri="{FF2B5EF4-FFF2-40B4-BE49-F238E27FC236}">
                  <a16:creationId xmlns:a16="http://schemas.microsoft.com/office/drawing/2014/main" id="{F630FEE9-7CE4-964F-AD1C-14B362CB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8638" y="12239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25" name="Line 50">
              <a:extLst>
                <a:ext uri="{FF2B5EF4-FFF2-40B4-BE49-F238E27FC236}">
                  <a16:creationId xmlns:a16="http://schemas.microsoft.com/office/drawing/2014/main" id="{1DE66E0F-A7EC-2C43-B5D0-23D486D6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6C841A72-C5FE-5949-919A-B4C133D08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7" name="Text Box 52">
              <a:extLst>
                <a:ext uri="{FF2B5EF4-FFF2-40B4-BE49-F238E27FC236}">
                  <a16:creationId xmlns:a16="http://schemas.microsoft.com/office/drawing/2014/main" id="{E1492B2F-25A1-6F4E-B5C0-098424DFC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28" name="Text Box 53">
              <a:extLst>
                <a:ext uri="{FF2B5EF4-FFF2-40B4-BE49-F238E27FC236}">
                  <a16:creationId xmlns:a16="http://schemas.microsoft.com/office/drawing/2014/main" id="{9263A0CF-0F83-FD4A-B283-7EAEEA3F9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9" name="Text Box 54">
              <a:extLst>
                <a:ext uri="{FF2B5EF4-FFF2-40B4-BE49-F238E27FC236}">
                  <a16:creationId xmlns:a16="http://schemas.microsoft.com/office/drawing/2014/main" id="{E1300D24-831D-C340-A7E6-E9595063F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0" name="Text Box 55">
              <a:extLst>
                <a:ext uri="{FF2B5EF4-FFF2-40B4-BE49-F238E27FC236}">
                  <a16:creationId xmlns:a16="http://schemas.microsoft.com/office/drawing/2014/main" id="{F5E54AC6-0FCF-3C4D-AE73-40696DC85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31" name="Text Box 56">
              <a:extLst>
                <a:ext uri="{FF2B5EF4-FFF2-40B4-BE49-F238E27FC236}">
                  <a16:creationId xmlns:a16="http://schemas.microsoft.com/office/drawing/2014/main" id="{F75153EE-3482-8542-A4C4-AC8C2FC24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4242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32" name="Text Box 57">
              <a:extLst>
                <a:ext uri="{FF2B5EF4-FFF2-40B4-BE49-F238E27FC236}">
                  <a16:creationId xmlns:a16="http://schemas.microsoft.com/office/drawing/2014/main" id="{2FDABCC8-77E5-B94A-B85A-F00ADCFC6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1" y="38219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33" name="Text Box 58">
              <a:extLst>
                <a:ext uri="{FF2B5EF4-FFF2-40B4-BE49-F238E27FC236}">
                  <a16:creationId xmlns:a16="http://schemas.microsoft.com/office/drawing/2014/main" id="{2F22E984-7BD2-7049-9779-3B2DF0655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1063" y="29003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4DA56E92-6298-ED4D-889D-BD6B87900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38288DE2-8F1A-C943-9577-C5AB8F681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6" name="Text Box 61">
              <a:extLst>
                <a:ext uri="{FF2B5EF4-FFF2-40B4-BE49-F238E27FC236}">
                  <a16:creationId xmlns:a16="http://schemas.microsoft.com/office/drawing/2014/main" id="{30D567A8-C9F8-4A4B-8BCE-538C3C795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37" name="Text Box 62">
              <a:extLst>
                <a:ext uri="{FF2B5EF4-FFF2-40B4-BE49-F238E27FC236}">
                  <a16:creationId xmlns:a16="http://schemas.microsoft.com/office/drawing/2014/main" id="{AB04B685-1C21-974D-9179-86AEFB57F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38" name="Text Box 63">
              <a:extLst>
                <a:ext uri="{FF2B5EF4-FFF2-40B4-BE49-F238E27FC236}">
                  <a16:creationId xmlns:a16="http://schemas.microsoft.com/office/drawing/2014/main" id="{B03D6419-FD0C-BE45-8623-BA90BF23D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9" name="Text Box 64">
              <a:extLst>
                <a:ext uri="{FF2B5EF4-FFF2-40B4-BE49-F238E27FC236}">
                  <a16:creationId xmlns:a16="http://schemas.microsoft.com/office/drawing/2014/main" id="{CE3783B5-28D8-584A-AE17-E49FD4EFC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0" name="Text Box 65">
              <a:extLst>
                <a:ext uri="{FF2B5EF4-FFF2-40B4-BE49-F238E27FC236}">
                  <a16:creationId xmlns:a16="http://schemas.microsoft.com/office/drawing/2014/main" id="{7E8F8993-5FF5-6B4D-861C-71F030EF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41" name="Text Box 66">
              <a:extLst>
                <a:ext uri="{FF2B5EF4-FFF2-40B4-BE49-F238E27FC236}">
                  <a16:creationId xmlns:a16="http://schemas.microsoft.com/office/drawing/2014/main" id="{DA39478D-98E3-2F49-9A5B-27D196B79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38981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42" name="Text Box 67">
              <a:extLst>
                <a:ext uri="{FF2B5EF4-FFF2-40B4-BE49-F238E27FC236}">
                  <a16:creationId xmlns:a16="http://schemas.microsoft.com/office/drawing/2014/main" id="{5708604F-50A0-EE47-9C31-BD29C52EB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7525" y="296545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EADB6CD3-30DA-524F-AF65-29306DF23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D8838154-BF72-B443-877A-456567965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5" name="Text Box 70">
              <a:extLst>
                <a:ext uri="{FF2B5EF4-FFF2-40B4-BE49-F238E27FC236}">
                  <a16:creationId xmlns:a16="http://schemas.microsoft.com/office/drawing/2014/main" id="{EE34189A-380F-7642-B18C-2F6994F21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46" name="Text Box 71">
              <a:extLst>
                <a:ext uri="{FF2B5EF4-FFF2-40B4-BE49-F238E27FC236}">
                  <a16:creationId xmlns:a16="http://schemas.microsoft.com/office/drawing/2014/main" id="{72F88910-6649-864E-AAEC-C377BFCD6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47" name="Text Box 72">
              <a:extLst>
                <a:ext uri="{FF2B5EF4-FFF2-40B4-BE49-F238E27FC236}">
                  <a16:creationId xmlns:a16="http://schemas.microsoft.com/office/drawing/2014/main" id="{4BB635F1-A540-AB4F-83C9-376DD752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48" name="Text Box 73">
              <a:extLst>
                <a:ext uri="{FF2B5EF4-FFF2-40B4-BE49-F238E27FC236}">
                  <a16:creationId xmlns:a16="http://schemas.microsoft.com/office/drawing/2014/main" id="{F568A4AD-2019-D542-97D8-C2AFECA68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9" name="Text Box 74">
              <a:extLst>
                <a:ext uri="{FF2B5EF4-FFF2-40B4-BE49-F238E27FC236}">
                  <a16:creationId xmlns:a16="http://schemas.microsoft.com/office/drawing/2014/main" id="{88E09B4A-0DA1-F04F-AAFE-01DC62D2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50" name="Text Box 75">
              <a:extLst>
                <a:ext uri="{FF2B5EF4-FFF2-40B4-BE49-F238E27FC236}">
                  <a16:creationId xmlns:a16="http://schemas.microsoft.com/office/drawing/2014/main" id="{6CC4F39D-0234-674C-BA5C-63BA885E2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755357" y="55633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51" name="Text Box 76">
              <a:extLst>
                <a:ext uri="{FF2B5EF4-FFF2-40B4-BE49-F238E27FC236}">
                  <a16:creationId xmlns:a16="http://schemas.microsoft.com/office/drawing/2014/main" id="{3E4793D5-141B-0C42-BD5E-F6B69C64B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1325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14CE36D0-CF05-864A-8A09-B8653E140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BB876A47-1C89-404D-9919-C79C83D18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4" name="Text Box 79">
              <a:extLst>
                <a:ext uri="{FF2B5EF4-FFF2-40B4-BE49-F238E27FC236}">
                  <a16:creationId xmlns:a16="http://schemas.microsoft.com/office/drawing/2014/main" id="{7E9BE629-82FC-AF43-8B11-C1B6B6AF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55" name="Text Box 80">
              <a:extLst>
                <a:ext uri="{FF2B5EF4-FFF2-40B4-BE49-F238E27FC236}">
                  <a16:creationId xmlns:a16="http://schemas.microsoft.com/office/drawing/2014/main" id="{767F888D-5357-B247-ABF9-36B87547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56" name="Text Box 81">
              <a:extLst>
                <a:ext uri="{FF2B5EF4-FFF2-40B4-BE49-F238E27FC236}">
                  <a16:creationId xmlns:a16="http://schemas.microsoft.com/office/drawing/2014/main" id="{C6F0E942-31EE-1C44-AB02-8705C1B0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57" name="Text Box 82">
              <a:extLst>
                <a:ext uri="{FF2B5EF4-FFF2-40B4-BE49-F238E27FC236}">
                  <a16:creationId xmlns:a16="http://schemas.microsoft.com/office/drawing/2014/main" id="{F7D75BA4-0A9F-BA41-AF22-E195DE013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58" name="Text Box 83">
              <a:extLst>
                <a:ext uri="{FF2B5EF4-FFF2-40B4-BE49-F238E27FC236}">
                  <a16:creationId xmlns:a16="http://schemas.microsoft.com/office/drawing/2014/main" id="{8353E28B-E861-E04B-9CAC-11C865E2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59" name="Text Box 84">
              <a:extLst>
                <a:ext uri="{FF2B5EF4-FFF2-40B4-BE49-F238E27FC236}">
                  <a16:creationId xmlns:a16="http://schemas.microsoft.com/office/drawing/2014/main" id="{3F36A84A-276A-DF42-B597-7B39AB5FD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2" y="55316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60" name="Text Box 85">
              <a:extLst>
                <a:ext uri="{FF2B5EF4-FFF2-40B4-BE49-F238E27FC236}">
                  <a16:creationId xmlns:a16="http://schemas.microsoft.com/office/drawing/2014/main" id="{A7F5CC85-9234-BB46-B11F-06C095943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9950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61" name="Text Box 103">
              <a:extLst>
                <a:ext uri="{FF2B5EF4-FFF2-40B4-BE49-F238E27FC236}">
                  <a16:creationId xmlns:a16="http://schemas.microsoft.com/office/drawing/2014/main" id="{96789DF3-57A4-E34A-93AB-C449DE36D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771900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2" name="Text Box 104">
              <a:extLst>
                <a:ext uri="{FF2B5EF4-FFF2-40B4-BE49-F238E27FC236}">
                  <a16:creationId xmlns:a16="http://schemas.microsoft.com/office/drawing/2014/main" id="{96DC6239-1589-6D4F-AABD-57B6E96D5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110038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63" name="Text Box 105">
              <a:extLst>
                <a:ext uri="{FF2B5EF4-FFF2-40B4-BE49-F238E27FC236}">
                  <a16:creationId xmlns:a16="http://schemas.microsoft.com/office/drawing/2014/main" id="{7455A733-B4AF-AC45-B037-A657FB2B4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55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4" name="Text Box 106">
              <a:extLst>
                <a:ext uri="{FF2B5EF4-FFF2-40B4-BE49-F238E27FC236}">
                  <a16:creationId xmlns:a16="http://schemas.microsoft.com/office/drawing/2014/main" id="{B7D34B7B-6C05-C742-BC5A-FAC79E894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5" name="Text Box 107">
              <a:extLst>
                <a:ext uri="{FF2B5EF4-FFF2-40B4-BE49-F238E27FC236}">
                  <a16:creationId xmlns:a16="http://schemas.microsoft.com/office/drawing/2014/main" id="{A05361A9-24BB-C941-9778-99FA23064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66" name="Text Box 108">
              <a:extLst>
                <a:ext uri="{FF2B5EF4-FFF2-40B4-BE49-F238E27FC236}">
                  <a16:creationId xmlns:a16="http://schemas.microsoft.com/office/drawing/2014/main" id="{09A4DD37-56D5-F44F-87FF-73055D372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7" name="Text Box 109">
              <a:extLst>
                <a:ext uri="{FF2B5EF4-FFF2-40B4-BE49-F238E27FC236}">
                  <a16:creationId xmlns:a16="http://schemas.microsoft.com/office/drawing/2014/main" id="{DDFCB738-7B77-3145-AD8A-D8D6FFF76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8" name="Text Box 110">
              <a:extLst>
                <a:ext uri="{FF2B5EF4-FFF2-40B4-BE49-F238E27FC236}">
                  <a16:creationId xmlns:a16="http://schemas.microsoft.com/office/drawing/2014/main" id="{8D3448C5-9AAA-8544-B930-DCC7AA33F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9" name="Text Box 111">
              <a:extLst>
                <a:ext uri="{FF2B5EF4-FFF2-40B4-BE49-F238E27FC236}">
                  <a16:creationId xmlns:a16="http://schemas.microsoft.com/office/drawing/2014/main" id="{5F7526AB-6759-C44E-AB91-7171F6C81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70" name="Text Box 112">
              <a:extLst>
                <a:ext uri="{FF2B5EF4-FFF2-40B4-BE49-F238E27FC236}">
                  <a16:creationId xmlns:a16="http://schemas.microsoft.com/office/drawing/2014/main" id="{D9D57209-1A4D-4C4B-BF5C-85589FEF5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71" name="Line 119">
              <a:extLst>
                <a:ext uri="{FF2B5EF4-FFF2-40B4-BE49-F238E27FC236}">
                  <a16:creationId xmlns:a16="http://schemas.microsoft.com/office/drawing/2014/main" id="{05008BB1-8BC7-5D41-989B-D3579E28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7200" y="1981200"/>
              <a:ext cx="762000" cy="160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2" name="Line 120">
              <a:extLst>
                <a:ext uri="{FF2B5EF4-FFF2-40B4-BE49-F238E27FC236}">
                  <a16:creationId xmlns:a16="http://schemas.microsoft.com/office/drawing/2014/main" id="{6FD1E4DD-CD67-F84C-B839-92CF570F8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1000" y="2057400"/>
              <a:ext cx="838200" cy="297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3" name="Line 121">
              <a:extLst>
                <a:ext uri="{FF2B5EF4-FFF2-40B4-BE49-F238E27FC236}">
                  <a16:creationId xmlns:a16="http://schemas.microsoft.com/office/drawing/2014/main" id="{8575679C-3BDE-A64C-A026-C74CE64A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2743200"/>
              <a:ext cx="1143000" cy="3200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4" name="Line 122">
              <a:extLst>
                <a:ext uri="{FF2B5EF4-FFF2-40B4-BE49-F238E27FC236}">
                  <a16:creationId xmlns:a16="http://schemas.microsoft.com/office/drawing/2014/main" id="{42375F01-8C94-A74A-B05B-ABAE77F45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4419600"/>
              <a:ext cx="1066800" cy="1676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5" name="Oval 167">
              <a:extLst>
                <a:ext uri="{FF2B5EF4-FFF2-40B4-BE49-F238E27FC236}">
                  <a16:creationId xmlns:a16="http://schemas.microsoft.com/office/drawing/2014/main" id="{B26A55CF-0250-0A45-85E3-4CF355F1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5867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6" name="Text Box 187">
              <a:extLst>
                <a:ext uri="{FF2B5EF4-FFF2-40B4-BE49-F238E27FC236}">
                  <a16:creationId xmlns:a16="http://schemas.microsoft.com/office/drawing/2014/main" id="{F2D1616A-CCD3-4243-B3B5-C825CA7D9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50332" y="20264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77" name="Line 191">
              <a:extLst>
                <a:ext uri="{FF2B5EF4-FFF2-40B4-BE49-F238E27FC236}">
                  <a16:creationId xmlns:a16="http://schemas.microsoft.com/office/drawing/2014/main" id="{C20FA117-F592-384A-B960-75274EE77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8" name="Line 192">
              <a:extLst>
                <a:ext uri="{FF2B5EF4-FFF2-40B4-BE49-F238E27FC236}">
                  <a16:creationId xmlns:a16="http://schemas.microsoft.com/office/drawing/2014/main" id="{AF724175-D92A-FB41-A9DC-F9F2FF2103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9" name="Text Box 193">
              <a:extLst>
                <a:ext uri="{FF2B5EF4-FFF2-40B4-BE49-F238E27FC236}">
                  <a16:creationId xmlns:a16="http://schemas.microsoft.com/office/drawing/2014/main" id="{D438CFFD-2388-3A48-AE2E-E88A7086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80" name="Text Box 194">
              <a:extLst>
                <a:ext uri="{FF2B5EF4-FFF2-40B4-BE49-F238E27FC236}">
                  <a16:creationId xmlns:a16="http://schemas.microsoft.com/office/drawing/2014/main" id="{4AC2DE6F-3A8C-5C43-9513-91B581506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81" name="Text Box 195">
              <a:extLst>
                <a:ext uri="{FF2B5EF4-FFF2-40B4-BE49-F238E27FC236}">
                  <a16:creationId xmlns:a16="http://schemas.microsoft.com/office/drawing/2014/main" id="{8ADFA607-B746-E34D-8F61-F586237C0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82" name="Text Box 196">
              <a:extLst>
                <a:ext uri="{FF2B5EF4-FFF2-40B4-BE49-F238E27FC236}">
                  <a16:creationId xmlns:a16="http://schemas.microsoft.com/office/drawing/2014/main" id="{1538966C-7C10-DF4B-9641-E32F6FEA9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83" name="Text Box 197">
              <a:extLst>
                <a:ext uri="{FF2B5EF4-FFF2-40B4-BE49-F238E27FC236}">
                  <a16:creationId xmlns:a16="http://schemas.microsoft.com/office/drawing/2014/main" id="{0C8F8A7C-6C51-AA46-8F5D-CDCB0F4C1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238" y="16716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</a:t>
              </a:r>
            </a:p>
          </p:txBody>
        </p:sp>
        <p:sp>
          <p:nvSpPr>
            <p:cNvPr id="184" name="Text Box 225">
              <a:extLst>
                <a:ext uri="{FF2B5EF4-FFF2-40B4-BE49-F238E27FC236}">
                  <a16:creationId xmlns:a16="http://schemas.microsoft.com/office/drawing/2014/main" id="{62C1EEE0-67B4-D645-B265-9F9CCAEBA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0066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85" name="Text Box 226">
              <a:extLst>
                <a:ext uri="{FF2B5EF4-FFF2-40B4-BE49-F238E27FC236}">
                  <a16:creationId xmlns:a16="http://schemas.microsoft.com/office/drawing/2014/main" id="{A3212B60-A7BB-5C4B-B2DB-B3879F6E8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322513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86" name="Oval 274">
              <a:extLst>
                <a:ext uri="{FF2B5EF4-FFF2-40B4-BE49-F238E27FC236}">
                  <a16:creationId xmlns:a16="http://schemas.microsoft.com/office/drawing/2014/main" id="{2191A68F-F0CF-5A43-BA0E-0AA2147F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676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7" name="Text Box 279">
              <a:extLst>
                <a:ext uri="{FF2B5EF4-FFF2-40B4-BE49-F238E27FC236}">
                  <a16:creationId xmlns:a16="http://schemas.microsoft.com/office/drawing/2014/main" id="{35AE3563-0144-2149-B342-8E35061DD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713" y="167481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</a:t>
              </a:r>
            </a:p>
          </p:txBody>
        </p:sp>
        <p:sp>
          <p:nvSpPr>
            <p:cNvPr id="188" name="Text Box 280">
              <a:extLst>
                <a:ext uri="{FF2B5EF4-FFF2-40B4-BE49-F238E27FC236}">
                  <a16:creationId xmlns:a16="http://schemas.microsoft.com/office/drawing/2014/main" id="{FB65B54C-B8C4-EC4A-B89D-DE20BB7C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813" y="1679575"/>
              <a:ext cx="3429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</a:t>
              </a:r>
            </a:p>
          </p:txBody>
        </p:sp>
        <p:sp>
          <p:nvSpPr>
            <p:cNvPr id="189" name="Text Box 283">
              <a:extLst>
                <a:ext uri="{FF2B5EF4-FFF2-40B4-BE49-F238E27FC236}">
                  <a16:creationId xmlns:a16="http://schemas.microsoft.com/office/drawing/2014/main" id="{3BE681BC-63E4-5448-8CC2-0E1459ACB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3125" y="114300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</p:grpSp>
      <p:sp>
        <p:nvSpPr>
          <p:cNvPr id="190" name="Line 64">
            <a:extLst>
              <a:ext uri="{FF2B5EF4-FFF2-40B4-BE49-F238E27FC236}">
                <a16:creationId xmlns:a16="http://schemas.microsoft.com/office/drawing/2014/main" id="{8605E1E4-D849-BB4E-B06D-F9D938345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Text Box 65">
            <a:extLst>
              <a:ext uri="{FF2B5EF4-FFF2-40B4-BE49-F238E27FC236}">
                <a16:creationId xmlns:a16="http://schemas.microsoft.com/office/drawing/2014/main" id="{277C3140-A4C8-3848-91EA-B31F85BA8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233058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4413452" y="4056991"/>
            <a:ext cx="616508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3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Initialization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(step 0):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For all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if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adjacent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D(a) = c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u,a 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85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D60C12B-CA9D-6543-A68D-C936C6CE5E54}"/>
              </a:ext>
            </a:extLst>
          </p:cNvPr>
          <p:cNvGrpSpPr/>
          <p:nvPr/>
        </p:nvGrpSpPr>
        <p:grpSpPr>
          <a:xfrm>
            <a:off x="3119488" y="1277257"/>
            <a:ext cx="4176312" cy="1355408"/>
            <a:chOff x="3119488" y="1277257"/>
            <a:chExt cx="4176312" cy="1355408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0BB51FE9-3B2A-5947-8D58-8E568A2FD108}"/>
                </a:ext>
              </a:extLst>
            </p:cNvPr>
            <p:cNvSpPr/>
            <p:nvPr/>
          </p:nvSpPr>
          <p:spPr>
            <a:xfrm>
              <a:off x="6845203" y="1277257"/>
              <a:ext cx="450597" cy="402666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0" name="Straight Arrow Connector 169">
              <a:extLst>
                <a:ext uri="{FF2B5EF4-FFF2-40B4-BE49-F238E27FC236}">
                  <a16:creationId xmlns:a16="http://schemas.microsoft.com/office/drawing/2014/main" id="{0BAB8D84-2299-D54C-8DF2-B7D547E53934}"/>
                </a:ext>
              </a:extLst>
            </p:cNvPr>
            <p:cNvCxnSpPr>
              <a:cxnSpLocks/>
              <a:stCxn id="169" idx="2"/>
              <a:endCxn id="171" idx="6"/>
            </p:cNvCxnSpPr>
            <p:nvPr/>
          </p:nvCxnSpPr>
          <p:spPr>
            <a:xfrm flipH="1">
              <a:off x="3421705" y="1478590"/>
              <a:ext cx="3423498" cy="1006309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336CD7A6-BFF0-864F-A9C0-5C593F3F14CE}"/>
                </a:ext>
              </a:extLst>
            </p:cNvPr>
            <p:cNvSpPr/>
            <p:nvPr/>
          </p:nvSpPr>
          <p:spPr>
            <a:xfrm>
              <a:off x="3119488" y="2337133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2145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7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roup 200">
            <a:extLst>
              <a:ext uri="{FF2B5EF4-FFF2-40B4-BE49-F238E27FC236}">
                <a16:creationId xmlns:a16="http://schemas.microsoft.com/office/drawing/2014/main" id="{4FE3D221-D37B-6E43-BD5C-9D85D700EE88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523ACA7E-7391-D44A-806F-75B7293D7DA7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53749D51-CECB-9D44-B018-F266EF41FC5F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449FB44A-FC51-6244-B19F-B77DE67800A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 Box 3">
            <a:extLst>
              <a:ext uri="{FF2B5EF4-FFF2-40B4-BE49-F238E27FC236}">
                <a16:creationId xmlns:a16="http://schemas.microsoft.com/office/drawing/2014/main" id="{54D4CD9F-2B44-4E41-8C1C-698D78A39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4FE5F7E-81B8-0042-A839-1B9EEAE596EE}"/>
              </a:ext>
            </a:extLst>
          </p:cNvPr>
          <p:cNvGrpSpPr/>
          <p:nvPr/>
        </p:nvGrpSpPr>
        <p:grpSpPr>
          <a:xfrm>
            <a:off x="6514034" y="5634994"/>
            <a:ext cx="5187639" cy="1034693"/>
            <a:chOff x="4625273" y="5620004"/>
            <a:chExt cx="5187639" cy="1034693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3EFA9DB6-36A1-8443-BC46-7E2E5C2CA3C9}"/>
                </a:ext>
              </a:extLst>
            </p:cNvPr>
            <p:cNvSpPr/>
            <p:nvPr/>
          </p:nvSpPr>
          <p:spPr>
            <a:xfrm>
              <a:off x="4661941" y="5696262"/>
              <a:ext cx="5066675" cy="9293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Text Box 3">
              <a:extLst>
                <a:ext uri="{FF2B5EF4-FFF2-40B4-BE49-F238E27FC236}">
                  <a16:creationId xmlns:a16="http://schemas.microsoft.com/office/drawing/2014/main" id="{350582EB-9CCF-9849-A56A-C61F6B12D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49471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D(v) = min ( D(v),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x,v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min(2, 1+2) = 2 </a:t>
              </a:r>
            </a:p>
          </p:txBody>
        </p:sp>
        <p:sp>
          <p:nvSpPr>
            <p:cNvPr id="165" name="Text Box 3">
              <a:extLst>
                <a:ext uri="{FF2B5EF4-FFF2-40B4-BE49-F238E27FC236}">
                  <a16:creationId xmlns:a16="http://schemas.microsoft.com/office/drawing/2014/main" id="{6D23D369-4A04-F94C-80EB-D2103B646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(5, 1+3) = 4 </a:t>
              </a:r>
            </a:p>
          </p:txBody>
        </p:sp>
        <p:sp>
          <p:nvSpPr>
            <p:cNvPr id="166" name="Text Box 3">
              <a:extLst>
                <a:ext uri="{FF2B5EF4-FFF2-40B4-BE49-F238E27FC236}">
                  <a16:creationId xmlns:a16="http://schemas.microsoft.com/office/drawing/2014/main" id="{9A053085-7294-F842-BE4A-5164EBA43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777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D(y) = min ( D(y),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x,y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min(inf,1+1) = 2 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91D4041-E2D0-984B-A342-59B7AC5550DB}"/>
              </a:ext>
            </a:extLst>
          </p:cNvPr>
          <p:cNvGrpSpPr/>
          <p:nvPr/>
        </p:nvGrpSpPr>
        <p:grpSpPr>
          <a:xfrm>
            <a:off x="11325192" y="5891134"/>
            <a:ext cx="706683" cy="802632"/>
            <a:chOff x="11325192" y="5891134"/>
            <a:chExt cx="706683" cy="802632"/>
          </a:xfrm>
        </p:grpSpPr>
        <p:pic>
          <p:nvPicPr>
            <p:cNvPr id="8" name="Picture 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A37D52F4-FDE5-2845-8949-5A1C24B98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168" name="Picture 16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CE04A19A-A505-8C4A-BBEB-B8773FAC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5144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 Box 9">
            <a:extLst>
              <a:ext uri="{FF2B5EF4-FFF2-40B4-BE49-F238E27FC236}">
                <a16:creationId xmlns:a16="http://schemas.microsoft.com/office/drawing/2014/main" id="{65B395D1-ACAF-AB4A-A53B-728973E1F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64285" y="2301914"/>
            <a:ext cx="3786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t>∞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Text Box 8">
            <a:extLst>
              <a:ext uri="{FF2B5EF4-FFF2-40B4-BE49-F238E27FC236}">
                <a16:creationId xmlns:a16="http://schemas.microsoft.com/office/drawing/2014/main" id="{C4F3D1DE-8C63-AD4B-B1C0-FE339DA1F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6722" y="2260378"/>
            <a:ext cx="5261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2,x</a:t>
            </a:r>
          </a:p>
        </p:txBody>
      </p:sp>
      <p:sp>
        <p:nvSpPr>
          <p:cNvPr id="117" name="Text Box 6">
            <a:extLst>
              <a:ext uri="{FF2B5EF4-FFF2-40B4-BE49-F238E27FC236}">
                <a16:creationId xmlns:a16="http://schemas.microsoft.com/office/drawing/2014/main" id="{C9401439-4F9A-5245-B5D8-98F93D2D3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6247" y="2271953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</p:txBody>
      </p:sp>
      <p:sp>
        <p:nvSpPr>
          <p:cNvPr id="118" name="Text Box 5">
            <a:extLst>
              <a:ext uri="{FF2B5EF4-FFF2-40B4-BE49-F238E27FC236}">
                <a16:creationId xmlns:a16="http://schemas.microsoft.com/office/drawing/2014/main" id="{05199638-1656-3440-8601-484D6E8D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633" y="2255616"/>
            <a:ext cx="5405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2,u</a:t>
            </a: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52DFC02-823F-0242-A6A7-87C32B9FF392}"/>
              </a:ext>
            </a:extLst>
          </p:cNvPr>
          <p:cNvGrpSpPr/>
          <p:nvPr/>
        </p:nvGrpSpPr>
        <p:grpSpPr>
          <a:xfrm>
            <a:off x="3117557" y="1351723"/>
            <a:ext cx="5481203" cy="1572238"/>
            <a:chOff x="-1091379" y="187714"/>
            <a:chExt cx="5481203" cy="1572238"/>
          </a:xfrm>
        </p:grpSpPr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CEFA519F-FE06-0A48-8A17-DA293779C4C4}"/>
                </a:ext>
              </a:extLst>
            </p:cNvPr>
            <p:cNvSpPr/>
            <p:nvPr/>
          </p:nvSpPr>
          <p:spPr>
            <a:xfrm>
              <a:off x="4024279" y="187714"/>
              <a:ext cx="365545" cy="33667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7" name="Straight Arrow Connector 206">
              <a:extLst>
                <a:ext uri="{FF2B5EF4-FFF2-40B4-BE49-F238E27FC236}">
                  <a16:creationId xmlns:a16="http://schemas.microsoft.com/office/drawing/2014/main" id="{C8090F2C-8033-B647-B950-11726A728ED6}"/>
                </a:ext>
              </a:extLst>
            </p:cNvPr>
            <p:cNvCxnSpPr>
              <a:cxnSpLocks/>
              <a:stCxn id="206" idx="2"/>
              <a:endCxn id="208" idx="6"/>
            </p:cNvCxnSpPr>
            <p:nvPr/>
          </p:nvCxnSpPr>
          <p:spPr>
            <a:xfrm flipH="1">
              <a:off x="-789162" y="356054"/>
              <a:ext cx="4813441" cy="1256132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C5FE25E1-AB82-7F4C-9E98-117B763167D9}"/>
                </a:ext>
              </a:extLst>
            </p:cNvPr>
            <p:cNvSpPr/>
            <p:nvPr/>
          </p:nvSpPr>
          <p:spPr>
            <a:xfrm>
              <a:off x="-1091379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cxnSp>
        <p:nvCxnSpPr>
          <p:cNvPr id="210" name="Straight Arrow Connector 209">
            <a:extLst>
              <a:ext uri="{FF2B5EF4-FFF2-40B4-BE49-F238E27FC236}">
                <a16:creationId xmlns:a16="http://schemas.microsoft.com/office/drawing/2014/main" id="{8DC1F592-D3EA-B141-B522-4F04B922D235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4435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animBg="1"/>
      <p:bldP spid="20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B4A4D5E-EA3A-C342-BD4B-5D42FD84497D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09C4666A-0739-D747-9911-F956173AF6C0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3E2FD13B-449B-A542-8297-BC85BC14FEA0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0" name="Straight Arrow Connector 209">
              <a:extLst>
                <a:ext uri="{FF2B5EF4-FFF2-40B4-BE49-F238E27FC236}">
                  <a16:creationId xmlns:a16="http://schemas.microsoft.com/office/drawing/2014/main" id="{001580FF-6C15-794F-AB65-D39811DB8230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119" name="Text Box 3">
            <a:extLst>
              <a:ext uri="{FF2B5EF4-FFF2-40B4-BE49-F238E27FC236}">
                <a16:creationId xmlns:a16="http://schemas.microsoft.com/office/drawing/2014/main" id="{8F59C2A4-0007-4F40-B4AB-15442E39B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398422E-1EB1-DC4A-944E-B1DAB402E4DD}"/>
              </a:ext>
            </a:extLst>
          </p:cNvPr>
          <p:cNvGrpSpPr/>
          <p:nvPr/>
        </p:nvGrpSpPr>
        <p:grpSpPr>
          <a:xfrm>
            <a:off x="6497409" y="5402237"/>
            <a:ext cx="5187639" cy="1034693"/>
            <a:chOff x="4625273" y="5620004"/>
            <a:chExt cx="5187639" cy="103469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601628C-73DE-794F-B777-3EE0738C013A}"/>
                </a:ext>
              </a:extLst>
            </p:cNvPr>
            <p:cNvSpPr/>
            <p:nvPr/>
          </p:nvSpPr>
          <p:spPr>
            <a:xfrm>
              <a:off x="4661941" y="5934396"/>
              <a:ext cx="5066675" cy="69125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Text Box 3">
              <a:extLst>
                <a:ext uri="{FF2B5EF4-FFF2-40B4-BE49-F238E27FC236}">
                  <a16:creationId xmlns:a16="http://schemas.microsoft.com/office/drawing/2014/main" id="{1244B68D-FA8E-C74C-924A-A43B38E7E6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4" name="Text Box 3">
              <a:extLst>
                <a:ext uri="{FF2B5EF4-FFF2-40B4-BE49-F238E27FC236}">
                  <a16:creationId xmlns:a16="http://schemas.microsoft.com/office/drawing/2014/main" id="{A1525B23-46ED-3A4C-BC35-A13418697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D(y) + </a:t>
              </a:r>
              <a:r>
                <a:rPr kumimoji="0" lang="en-US" sz="200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lang="en-US" sz="2000" i="1" baseline="-25000" dirty="0">
                  <a:solidFill>
                    <a:prstClr val="black"/>
                  </a:solidFill>
                  <a:latin typeface="Calibri" panose="020F0502020204030204"/>
                </a:rPr>
                <a:t>y</a:t>
              </a:r>
              <a:r>
                <a:rPr kumimoji="0" lang="en-US" sz="200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2+1) = 3 </a:t>
              </a:r>
            </a:p>
          </p:txBody>
        </p:sp>
        <p:sp>
          <p:nvSpPr>
            <p:cNvPr id="215" name="Text Box 3">
              <a:extLst>
                <a:ext uri="{FF2B5EF4-FFF2-40B4-BE49-F238E27FC236}">
                  <a16:creationId xmlns:a16="http://schemas.microsoft.com/office/drawing/2014/main" id="{BFB54203-76D7-E14F-8811-A49D9AAE5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437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D(y)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y,z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min(inf,2+2) = 4  </a:t>
              </a: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9C32DC86-6E33-9543-9C89-8F3F1B0CEF86}"/>
              </a:ext>
            </a:extLst>
          </p:cNvPr>
          <p:cNvGrpSpPr/>
          <p:nvPr/>
        </p:nvGrpSpPr>
        <p:grpSpPr>
          <a:xfrm>
            <a:off x="11325192" y="5675005"/>
            <a:ext cx="706683" cy="802632"/>
            <a:chOff x="11325192" y="5891134"/>
            <a:chExt cx="706683" cy="802632"/>
          </a:xfrm>
        </p:grpSpPr>
        <p:pic>
          <p:nvPicPr>
            <p:cNvPr id="217" name="Picture 216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925DA252-1100-254E-886E-E31054C9C4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218" name="Picture 21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01C56154-A60F-024F-BBFB-A6C93EE3F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  <p:cxnSp>
        <p:nvCxnSpPr>
          <p:cNvPr id="219" name="Straight Arrow Connector 218">
            <a:extLst>
              <a:ext uri="{FF2B5EF4-FFF2-40B4-BE49-F238E27FC236}">
                <a16:creationId xmlns:a16="http://schemas.microsoft.com/office/drawing/2014/main" id="{349870A5-9F71-CB43-8128-DFD8B0AA58C1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9033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7430957-A0D6-EA4C-B6BF-820C3230276D}"/>
              </a:ext>
            </a:extLst>
          </p:cNvPr>
          <p:cNvGrpSpPr/>
          <p:nvPr/>
        </p:nvGrpSpPr>
        <p:grpSpPr>
          <a:xfrm>
            <a:off x="3109189" y="1355510"/>
            <a:ext cx="1542110" cy="1873826"/>
            <a:chOff x="3109189" y="1355510"/>
            <a:chExt cx="1542110" cy="1873826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015F7C7-310D-FD46-9C9C-A1683A72BDDD}"/>
                </a:ext>
              </a:extLst>
            </p:cNvPr>
            <p:cNvSpPr/>
            <p:nvPr/>
          </p:nvSpPr>
          <p:spPr>
            <a:xfrm>
              <a:off x="4336203" y="135551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8" name="Straight Arrow Connector 207">
              <a:extLst>
                <a:ext uri="{FF2B5EF4-FFF2-40B4-BE49-F238E27FC236}">
                  <a16:creationId xmlns:a16="http://schemas.microsoft.com/office/drawing/2014/main" id="{CB6EBC2E-EA66-0348-8BB3-7224B5E190A1}"/>
                </a:ext>
              </a:extLst>
            </p:cNvPr>
            <p:cNvCxnSpPr>
              <a:cxnSpLocks/>
              <a:stCxn id="207" idx="2"/>
              <a:endCxn id="219" idx="6"/>
            </p:cNvCxnSpPr>
            <p:nvPr/>
          </p:nvCxnSpPr>
          <p:spPr>
            <a:xfrm flipH="1">
              <a:off x="3411406" y="1503276"/>
              <a:ext cx="924797" cy="1578294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79D32FBA-D726-A343-8DEE-BA9A2943F951}"/>
                </a:ext>
              </a:extLst>
            </p:cNvPr>
            <p:cNvSpPr/>
            <p:nvPr/>
          </p:nvSpPr>
          <p:spPr>
            <a:xfrm>
              <a:off x="3109189" y="2933804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2E9057B-6B98-BE42-AE62-4832BA11F8FB}"/>
              </a:ext>
            </a:extLst>
          </p:cNvPr>
          <p:cNvCxnSpPr>
            <a:cxnSpLocks/>
          </p:cNvCxnSpPr>
          <p:nvPr/>
        </p:nvCxnSpPr>
        <p:spPr>
          <a:xfrm flipV="1">
            <a:off x="1137745" y="5040040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5170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 animBg="1"/>
      <p:bldP spid="2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BE35B4C-1AED-A841-AF80-60F24BC61CA4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91E4B38D-7546-F94C-8A43-DBD52AA7A376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739AB7A4-25A9-1A45-A7AC-64A8E69B1628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C05BCE45-1F78-4A42-83C7-96D7950CC9C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CD703E57-0A32-2F40-B813-84CEA4FC5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0F68506E-3C2C-FA41-9AFF-AC306C688A51}"/>
              </a:ext>
            </a:extLst>
          </p:cNvPr>
          <p:cNvGrpSpPr/>
          <p:nvPr/>
        </p:nvGrpSpPr>
        <p:grpSpPr>
          <a:xfrm>
            <a:off x="6497409" y="5402237"/>
            <a:ext cx="5183535" cy="749181"/>
            <a:chOff x="4625273" y="5620004"/>
            <a:chExt cx="5183535" cy="749181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B78CF965-1E51-204E-87C1-40BC5F8B1953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A0BD265B-56BC-C648-9DAB-18969CF60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2" name="Text Box 3">
              <a:extLst>
                <a:ext uri="{FF2B5EF4-FFF2-40B4-BE49-F238E27FC236}">
                  <a16:creationId xmlns:a16="http://schemas.microsoft.com/office/drawing/2014/main" id="{E3E25232-20F1-B64B-98A3-BB2E6B5A6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35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D(v)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v,w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(3, 2+3) = 3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23" name="Straight Arrow Connector 222">
            <a:extLst>
              <a:ext uri="{FF2B5EF4-FFF2-40B4-BE49-F238E27FC236}">
                <a16:creationId xmlns:a16="http://schemas.microsoft.com/office/drawing/2014/main" id="{CB03B215-D4F4-B240-9C4C-7FD543D4FF60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2784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01EBFD0-D4AD-9247-9D77-B94D622E1FAA}"/>
              </a:ext>
            </a:extLst>
          </p:cNvPr>
          <p:cNvGrpSpPr/>
          <p:nvPr/>
        </p:nvGrpSpPr>
        <p:grpSpPr>
          <a:xfrm>
            <a:off x="3082834" y="1345224"/>
            <a:ext cx="2890824" cy="2192195"/>
            <a:chOff x="1559224" y="-432243"/>
            <a:chExt cx="2890824" cy="2192195"/>
          </a:xfrm>
        </p:grpSpPr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746423EF-63DD-3343-9662-5B2931DA7273}"/>
                </a:ext>
              </a:extLst>
            </p:cNvPr>
            <p:cNvSpPr/>
            <p:nvPr/>
          </p:nvSpPr>
          <p:spPr>
            <a:xfrm>
              <a:off x="4134952" y="-432243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9" name="Straight Arrow Connector 218">
              <a:extLst>
                <a:ext uri="{FF2B5EF4-FFF2-40B4-BE49-F238E27FC236}">
                  <a16:creationId xmlns:a16="http://schemas.microsoft.com/office/drawing/2014/main" id="{85760C0E-983E-B441-806E-22BCF64E7382}"/>
                </a:ext>
              </a:extLst>
            </p:cNvPr>
            <p:cNvCxnSpPr>
              <a:cxnSpLocks/>
              <a:stCxn id="216" idx="2"/>
              <a:endCxn id="223" idx="6"/>
            </p:cNvCxnSpPr>
            <p:nvPr/>
          </p:nvCxnSpPr>
          <p:spPr>
            <a:xfrm flipH="1">
              <a:off x="1861441" y="-284477"/>
              <a:ext cx="2273511" cy="189666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5D5E27BC-D759-D946-87D8-DD12082603F9}"/>
                </a:ext>
              </a:extLst>
            </p:cNvPr>
            <p:cNvSpPr/>
            <p:nvPr/>
          </p:nvSpPr>
          <p:spPr>
            <a:xfrm>
              <a:off x="1559224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cxnSp>
        <p:nvCxnSpPr>
          <p:cNvPr id="225" name="Straight Arrow Connector 224">
            <a:extLst>
              <a:ext uri="{FF2B5EF4-FFF2-40B4-BE49-F238E27FC236}">
                <a16:creationId xmlns:a16="http://schemas.microsoft.com/office/drawing/2014/main" id="{4983EAC5-E137-B845-8167-8FF621B46BC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7175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  <p:bldP spid="22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1D55AC0E-D2D6-F941-9AA6-9306F9726C0A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75F79124-CB88-0245-A13C-A9F8EF8B54A5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C662265B-7333-144C-975B-222F0D3A4281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A9ED63E9-B922-974A-A009-C20182AD3D17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6F3DAD70-4F0A-6440-969F-3CCEA1CAD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AB668A7-AFC7-C746-8D74-2C3BEE2C0C90}"/>
              </a:ext>
            </a:extLst>
          </p:cNvPr>
          <p:cNvGrpSpPr/>
          <p:nvPr/>
        </p:nvGrpSpPr>
        <p:grpSpPr>
          <a:xfrm>
            <a:off x="6497409" y="5402237"/>
            <a:ext cx="5103343" cy="749181"/>
            <a:chOff x="4625273" y="5620004"/>
            <a:chExt cx="5103343" cy="749181"/>
          </a:xfrm>
        </p:grpSpPr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75C3332E-25DC-5548-B18A-0DFEE9ABA6BC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Text Box 3">
              <a:extLst>
                <a:ext uri="{FF2B5EF4-FFF2-40B4-BE49-F238E27FC236}">
                  <a16:creationId xmlns:a16="http://schemas.microsoft.com/office/drawing/2014/main" id="{66CA504C-894E-9D46-958C-24EC91FC6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818E7B6F-01C5-BD4D-81E3-08541D884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08895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D(w)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3+5) = 4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41F1CF94-F7B7-9947-B9CB-42D5664FC48B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5225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A203BF5-54E3-A247-B525-DAD7C3FFFA30}"/>
              </a:ext>
            </a:extLst>
          </p:cNvPr>
          <p:cNvGrpSpPr/>
          <p:nvPr/>
        </p:nvGrpSpPr>
        <p:grpSpPr>
          <a:xfrm>
            <a:off x="3084763" y="1369564"/>
            <a:ext cx="6736985" cy="2493877"/>
            <a:chOff x="-2329870" y="-444558"/>
            <a:chExt cx="6736985" cy="2493877"/>
          </a:xfrm>
        </p:grpSpPr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EC7C9367-2990-6D43-A15C-2F5B4E8649C4}"/>
                </a:ext>
              </a:extLst>
            </p:cNvPr>
            <p:cNvSpPr/>
            <p:nvPr/>
          </p:nvSpPr>
          <p:spPr>
            <a:xfrm>
              <a:off x="4092019" y="-444558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5" name="Straight Arrow Connector 224">
              <a:extLst>
                <a:ext uri="{FF2B5EF4-FFF2-40B4-BE49-F238E27FC236}">
                  <a16:creationId xmlns:a16="http://schemas.microsoft.com/office/drawing/2014/main" id="{F11A43D7-7771-3E49-94AA-7FB8202B3A43}"/>
                </a:ext>
              </a:extLst>
            </p:cNvPr>
            <p:cNvCxnSpPr>
              <a:cxnSpLocks/>
              <a:stCxn id="223" idx="2"/>
              <a:endCxn id="226" idx="6"/>
            </p:cNvCxnSpPr>
            <p:nvPr/>
          </p:nvCxnSpPr>
          <p:spPr>
            <a:xfrm flipH="1">
              <a:off x="-2027653" y="-296792"/>
              <a:ext cx="6119672" cy="2198345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88F40879-FE48-7941-9529-6385E99DA5B8}"/>
                </a:ext>
              </a:extLst>
            </p:cNvPr>
            <p:cNvSpPr/>
            <p:nvPr/>
          </p:nvSpPr>
          <p:spPr>
            <a:xfrm>
              <a:off x="-2329870" y="1753787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cxnSp>
        <p:nvCxnSpPr>
          <p:cNvPr id="229" name="Straight Arrow Connector 228">
            <a:extLst>
              <a:ext uri="{FF2B5EF4-FFF2-40B4-BE49-F238E27FC236}">
                <a16:creationId xmlns:a16="http://schemas.microsoft.com/office/drawing/2014/main" id="{FF0B2969-0D91-644B-9FF5-3BB4F0D073E4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>
            <a:extLst>
              <a:ext uri="{FF2B5EF4-FFF2-40B4-BE49-F238E27FC236}">
                <a16:creationId xmlns:a16="http://schemas.microsoft.com/office/drawing/2014/main" id="{BABE8C73-6B5D-7F4B-AA15-26746F00DEF9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753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165" name="Text Box 3">
            <a:extLst>
              <a:ext uri="{FF2B5EF4-FFF2-40B4-BE49-F238E27FC236}">
                <a16:creationId xmlns:a16="http://schemas.microsoft.com/office/drawing/2014/main" id="{DDAD2418-A8D1-1A4C-9685-0ABBFA899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cxnSp>
        <p:nvCxnSpPr>
          <p:cNvPr id="169" name="Straight Arrow Connector 168">
            <a:extLst>
              <a:ext uri="{FF2B5EF4-FFF2-40B4-BE49-F238E27FC236}">
                <a16:creationId xmlns:a16="http://schemas.microsoft.com/office/drawing/2014/main" id="{C502BE32-581E-614C-8C19-401954352B2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7BAAF5DE-5EBE-1D41-BC0E-9C07EB3F9FC5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100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1285300" y="2660651"/>
            <a:ext cx="9825520" cy="920619"/>
            <a:chOff x="1314797" y="2881877"/>
            <a:chExt cx="9825520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4797" y="2881877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629055"/>
            <a:ext cx="5999480" cy="701731"/>
            <a:chOff x="657860" y="4629055"/>
            <a:chExt cx="5999480" cy="701731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629055"/>
              <a:ext cx="4998156" cy="701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d, f, h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652999"/>
            <a:ext cx="5918200" cy="701731"/>
            <a:chOff x="657860" y="5627947"/>
            <a:chExt cx="5918200" cy="701731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627947"/>
              <a:ext cx="4937760" cy="7017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g, i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DV,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DV.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  <p:bldP spid="82" grpId="0"/>
      <p:bldP spid="8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483" y="1080571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3" y="1512909"/>
            <a:ext cx="10087977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DV 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low-cost path to everywhere”): </a:t>
            </a:r>
            <a:r>
              <a:rPr lang="en-US" i="1" dirty="0">
                <a:solidFill>
                  <a:srgbClr val="0000A8"/>
                </a:solidFill>
              </a:rPr>
              <a:t>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DV is used by others: </a:t>
            </a:r>
            <a:r>
              <a:rPr lang="en-US" sz="2400" dirty="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routers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Intra-AS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BFBAECF-726E-DE42-B9B7-7C524E4E18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661" y="2398630"/>
            <a:ext cx="5397500" cy="35687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49DCFA0-BE2B-6C49-8F30-5E442F9841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01851" y="2296412"/>
            <a:ext cx="4742783" cy="3514841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59898B5-7629-444A-853C-91C8BEBF09F7}"/>
              </a:ext>
            </a:extLst>
          </p:cNvPr>
          <p:cNvCxnSpPr>
            <a:cxnSpLocks/>
          </p:cNvCxnSpPr>
          <p:nvPr/>
        </p:nvCxnSpPr>
        <p:spPr>
          <a:xfrm flipH="1">
            <a:off x="5438273" y="2101516"/>
            <a:ext cx="1027160" cy="3769895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282C28E6-AA94-9B4C-907F-A2DD9B794C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193944"/>
            <a:ext cx="4343400" cy="894622"/>
          </a:xfrm>
        </p:spPr>
        <p:txBody>
          <a:bodyPr>
            <a:no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CA83DF1-3350-D947-A496-D32331CC7508}"/>
              </a:ext>
            </a:extLst>
          </p:cNvPr>
          <p:cNvSpPr txBox="1">
            <a:spLocks/>
          </p:cNvSpPr>
          <p:nvPr/>
        </p:nvSpPr>
        <p:spPr>
          <a:xfrm>
            <a:off x="7102642" y="1057586"/>
            <a:ext cx="4511842" cy="11562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/>
              <a:t>SDN control plane</a:t>
            </a:r>
          </a:p>
        </p:txBody>
      </p:sp>
    </p:spTree>
    <p:extLst>
      <p:ext uri="{BB962C8B-B14F-4D97-AF65-F5344CB8AC3E}">
        <p14:creationId xmlns:p14="http://schemas.microsoft.com/office/powerpoint/2010/main" val="2137507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6841821" y="1845983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3015266" y="1592345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4197833" y="2673258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717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6316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3283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614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1936" y="25744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952" y="2593627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3396" y="249777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65416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4547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1514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55094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0167" y="3468090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5173087" y="3382561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77130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5353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2320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66808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973" y="237980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990" y="2398974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893" y="230164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81458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1988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955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72610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7608" y="288413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5124908" y="2798602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716751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5643" y="2592152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43339" y="2527268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5628594" y="3462191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4957013" y="3409104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5138048" y="3305879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5047530" y="3066987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3841603" y="2512522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4478146" y="2601000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6411133" y="2775008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82106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5649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70308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269" y="2583305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8285" y="2602475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2729" y="2506623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5508" y="2960594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0490" y="358440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549" y="3208368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9113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5240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3668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80810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860" y="3201180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957" y="3239520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240" y="3112701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7789335" y="2338514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8192284" y="2665885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5957085" y="3211502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3626989" y="2099622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2028" y="2415195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3821" y="2483029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2340" y="1959531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5012" y="1946259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8585" y="2083401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41951" y="2845791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55814" y="2384228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751376" y="2133539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95868" y="2283952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544" y="3382561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86906" y="3233622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2555" y="3633250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87715" y="2957864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4917" y="3507905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216" y="3069936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3173734" y="1669589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3207334" y="1684769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inter-AS routing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8F9C1D-3209-FF6E-0F46-6309DD0CDA25}"/>
              </a:ext>
            </a:extLst>
          </p:cNvPr>
          <p:cNvGrpSpPr/>
          <p:nvPr/>
        </p:nvGrpSpPr>
        <p:grpSpPr>
          <a:xfrm>
            <a:off x="539395" y="4367715"/>
            <a:ext cx="11186485" cy="1055505"/>
            <a:chOff x="539395" y="4367715"/>
            <a:chExt cx="11186485" cy="1055505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332B7797-762F-B3DA-EBC9-B4B53C906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0281" y="4434276"/>
              <a:ext cx="10515599" cy="98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intra-AS (aka “intra-domain”):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routing among routers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within same AS (“network”)</a:t>
              </a: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pic>
          <p:nvPicPr>
            <p:cNvPr id="10" name="Picture 9" descr="Icon&#10;&#10;Description automatically generated">
              <a:extLst>
                <a:ext uri="{FF2B5EF4-FFF2-40B4-BE49-F238E27FC236}">
                  <a16:creationId xmlns:a16="http://schemas.microsoft.com/office/drawing/2014/main" id="{D31979FC-0715-2CDC-190F-12CF49B43F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9395" y="4367715"/>
              <a:ext cx="597609" cy="597609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AB4DF94-14AB-9F0E-5ABF-414C24BFE68B}"/>
              </a:ext>
            </a:extLst>
          </p:cNvPr>
          <p:cNvGrpSpPr/>
          <p:nvPr/>
        </p:nvGrpSpPr>
        <p:grpSpPr>
          <a:xfrm>
            <a:off x="598010" y="5500649"/>
            <a:ext cx="10955083" cy="611407"/>
            <a:chOff x="598010" y="5500649"/>
            <a:chExt cx="10955083" cy="611407"/>
          </a:xfrm>
        </p:grpSpPr>
        <p:sp>
          <p:nvSpPr>
            <p:cNvPr id="7" name="Rectangle 4">
              <a:extLst>
                <a:ext uri="{FF2B5EF4-FFF2-40B4-BE49-F238E27FC236}">
                  <a16:creationId xmlns:a16="http://schemas.microsoft.com/office/drawing/2014/main" id="{883C9E31-78C2-4AF6-270E-5106E47BC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7866" y="5500649"/>
              <a:ext cx="10325227" cy="611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inter-AS (aka “inter-domain”):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routing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among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 AS’es</a:t>
              </a:r>
            </a:p>
          </p:txBody>
        </p:sp>
        <p:sp>
          <p:nvSpPr>
            <p:cNvPr id="11" name="Right Arrow 10">
              <a:extLst>
                <a:ext uri="{FF2B5EF4-FFF2-40B4-BE49-F238E27FC236}">
                  <a16:creationId xmlns:a16="http://schemas.microsoft.com/office/drawing/2014/main" id="{83CF5ED7-E734-B9F3-B19F-CB0BC6844C35}"/>
                </a:ext>
              </a:extLst>
            </p:cNvPr>
            <p:cNvSpPr/>
            <p:nvPr/>
          </p:nvSpPr>
          <p:spPr>
            <a:xfrm>
              <a:off x="598010" y="5521663"/>
              <a:ext cx="539261" cy="442951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BD6F36D4-D329-E58E-411B-A5CA641100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664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478604"/>
            <a:ext cx="10785953" cy="5000017"/>
          </a:xfrm>
        </p:spPr>
        <p:txBody>
          <a:bodyPr>
            <a:normAutofit/>
          </a:bodyPr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obtain destination network reachability info from neighboring ASes (</a:t>
            </a:r>
            <a:r>
              <a:rPr lang="en-US" sz="2600" kern="0" dirty="0">
                <a:solidFill>
                  <a:srgbClr val="CC0000"/>
                </a:solidFill>
                <a:ea typeface="ＭＳ Ｐゴシック" charset="0"/>
              </a:rPr>
              <a:t>eBGP)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determine </a:t>
            </a:r>
            <a:r>
              <a:rPr lang="en-US" altLang="ja-JP" sz="2600" kern="0" dirty="0">
                <a:solidFill>
                  <a:srgbClr val="000000"/>
                </a:solidFill>
                <a:ea typeface="ＭＳ Ｐゴシック" charset="0"/>
              </a:rPr>
              <a:t>routes to other networks based on reachability information and </a:t>
            </a:r>
            <a:r>
              <a:rPr lang="en-US" altLang="ja-JP" sz="2600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sz="2600" kern="0" dirty="0">
              <a:solidFill>
                <a:srgbClr val="000090"/>
              </a:solidFill>
              <a:ea typeface="ＭＳ Ｐゴシック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propagate reachability information to all AS-internal routers </a:t>
            </a: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(iBGP)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advertise</a:t>
            </a:r>
            <a:r>
              <a:rPr lang="en-US" sz="2600" kern="0" dirty="0">
                <a:ea typeface="ＭＳ Ｐゴシック" charset="0"/>
              </a:rPr>
              <a:t> (to neighboring networks) destination reachability info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56DAABD1-7A74-8E6C-29F1-4256A3B450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762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altLang="zh-CN" dirty="0"/>
              <a:t>the IP address of the router interface that begins the AS-PATH </a:t>
            </a:r>
            <a:endParaRPr lang="en-US" dirty="0"/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gateway receiving route advertisement uses </a:t>
            </a:r>
            <a:r>
              <a:rPr lang="en-US" sz="2800" i="1" dirty="0">
                <a:solidFill>
                  <a:srgbClr val="0000A8"/>
                </a:solidFill>
              </a:rPr>
              <a:t>import policy </a:t>
            </a:r>
            <a:r>
              <a:rPr lang="en-US" sz="2800" dirty="0"/>
              <a:t>to accept/decline path (e.g., never route through AS Y).</a:t>
            </a:r>
          </a:p>
          <a:p>
            <a:pPr lvl="1"/>
            <a:r>
              <a:rPr lang="en-US" sz="2800" dirty="0"/>
              <a:t>AS policy also determines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path to other other neighboring ASes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  <p:sp>
        <p:nvSpPr>
          <p:cNvPr id="8" name="Title 5">
            <a:extLst>
              <a:ext uri="{FF2B5EF4-FFF2-40B4-BE49-F238E27FC236}">
                <a16:creationId xmlns:a16="http://schemas.microsoft.com/office/drawing/2014/main" id="{4F2D8B6E-E303-7C52-0E04-1F8013326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advertisement: multiple paths</a:t>
            </a:r>
          </a:p>
        </p:txBody>
      </p: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local link interfaces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423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727398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protocol messages</a:t>
            </a:r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829980" y="1409874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exchanged between peers over TCP connection</a:t>
            </a:r>
          </a:p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[RFC 4371]: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opens TCP connection to remote BGP peer and authenticates sending BGP peer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UPDATE: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advertises new path (or withdraws old)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KEEPALIVE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keeps connection alive in absence of UPDATES; also ACKs OPEN request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NOTIFICATION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reports errors in previous msg; also used to close connection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1405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3323304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7323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indent="-290513"/>
            <a:r>
              <a:rPr lang="en-US" sz="3200" dirty="0"/>
              <a:t>Internet network layer: historically implemented via distributed, per-router control approach</a:t>
            </a:r>
            <a:r>
              <a:rPr lang="en-US" dirty="0"/>
              <a:t>:</a:t>
            </a:r>
          </a:p>
          <a:p>
            <a:pPr lvl="1"/>
            <a:r>
              <a:rPr lang="en-US" sz="2800" i="1" dirty="0">
                <a:solidFill>
                  <a:srgbClr val="000090"/>
                </a:solidFill>
              </a:rPr>
              <a:t>monolithic</a:t>
            </a:r>
            <a:r>
              <a:rPr lang="en-US" sz="2800" dirty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/>
            <a:r>
              <a:rPr lang="en-US" sz="2800" dirty="0"/>
              <a:t>different “middleboxes” for different network layer functions: firewalls, load balancers, NAT boxes, ..</a:t>
            </a:r>
          </a:p>
          <a:p>
            <a:pPr indent="-290513"/>
            <a:r>
              <a:rPr lang="en-US" sz="3200" dirty="0"/>
              <a:t>~2005: renewed interest in rethinking network control plane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 to computer forwarding tables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1"/>
            <a:ext cx="10515600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i="1" dirty="0">
                <a:solidFill>
                  <a:srgbClr val="CC0000"/>
                </a:solidFill>
              </a:rPr>
              <a:t>Why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a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logically centralized </a:t>
            </a:r>
            <a:r>
              <a:rPr lang="en-US" sz="3200" dirty="0">
                <a:solidFill>
                  <a:srgbClr val="000000"/>
                </a:solidFill>
              </a:rPr>
              <a:t>control plane?</a:t>
            </a:r>
          </a:p>
          <a:p>
            <a:pPr marL="635000" indent="-400050"/>
            <a:r>
              <a:rPr lang="en-US" dirty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/>
              <a:t>table-based forwarding (recall OpenFlow API) allows “programming” routers</a:t>
            </a:r>
          </a:p>
          <a:p>
            <a:pPr marL="1035050" lvl="1" indent="-176213"/>
            <a:r>
              <a:rPr lang="en-US" dirty="0"/>
              <a:t>centralized “programming” easier: compute tables centrally and distribute</a:t>
            </a:r>
          </a:p>
          <a:p>
            <a:pPr marL="1035050" lvl="1" indent="-176213"/>
            <a:r>
              <a:rPr lang="en-US" dirty="0"/>
              <a:t>distributed “programming” more difficult: compute tables as result of distributed algorithm (protocol) implemented in each-and-every router </a:t>
            </a:r>
          </a:p>
          <a:p>
            <a:pPr marL="635000" indent="-400050"/>
            <a:r>
              <a:rPr lang="en-US" dirty="0"/>
              <a:t>open (non-proprietary) implementation of control plane</a:t>
            </a:r>
          </a:p>
          <a:p>
            <a:pPr marL="977900" lvl="1" indent="-400050"/>
            <a:r>
              <a:rPr lang="en-US" dirty="0"/>
              <a:t>foster innovation: let 1000 flowers bloom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 analogy: mainframe to PC revolution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Open interfaces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Rapid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Huge industry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Slide  courtesy: N. McKeown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926" y="2718201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b="0" i="1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926" y="270653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7547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what if network operator wants u-to-z traffic to flow along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z, rather than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need to re-define link weights so traffic routing algorithm computes routes accordingly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(or need a new routing algorithm)!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2003306" y="5938073"/>
            <a:ext cx="8276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dirty="0">
                <a:solidFill>
                  <a:srgbClr val="C00000"/>
                </a:solidFill>
                <a:ea typeface="ＭＳ Ｐゴシック" charset="0"/>
              </a:rPr>
              <a:t>link weights are only control “knobs”: not much control!</a:t>
            </a: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 dirty="0">
                <a:solidFill>
                  <a:srgbClr val="000090"/>
                </a:solidFill>
              </a:rPr>
              <a:t>Q: </a:t>
            </a:r>
            <a:r>
              <a:rPr lang="en-US" sz="2800" dirty="0"/>
              <a:t>what if network operator wants to split  u-to-z traffic along uvwz </a:t>
            </a:r>
            <a:r>
              <a:rPr lang="en-US" sz="2800" i="1" dirty="0">
                <a:solidFill>
                  <a:srgbClr val="CC0000"/>
                </a:solidFill>
              </a:rPr>
              <a:t>and</a:t>
            </a:r>
            <a:r>
              <a:rPr lang="en-US" sz="2800" dirty="0"/>
              <a:t> uxyz (load balancing)?</a:t>
            </a:r>
          </a:p>
          <a:p>
            <a:r>
              <a:rPr lang="en-US" sz="2800" i="1" u="sng" dirty="0">
                <a:solidFill>
                  <a:srgbClr val="000090"/>
                </a:solidFill>
              </a:rPr>
              <a:t>A: </a:t>
            </a:r>
            <a:r>
              <a:rPr lang="en-US" sz="2800" dirty="0"/>
              <a:t>can’t do it (or need a new routing algorithm)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4302204"/>
            <a:ext cx="105135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/>
              <a:t>what if w wants to route blue and red traffic differently from w to z?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/>
              <a:t>can’t do it (with destination-based forwarding, and LS, DV routing)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1351953" y="5524714"/>
            <a:ext cx="9783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We learned in Chapter 4 that generalized forwarding and SDN can be used to achieve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any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 routing desired</a:t>
            </a: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50773" cy="4668701"/>
            <a:chOff x="1453484" y="1555350"/>
            <a:chExt cx="7050773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Remote Controller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112251" cy="1370966"/>
            <a:chOff x="-1402915" y="4974167"/>
            <a:chExt cx="4112251" cy="1370966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11225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generalized “flow-based” forwarding (e.g., OpenFlow)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653211" y="4974167"/>
              <a:ext cx="1505789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311728"/>
            <a:chOff x="69488" y="5026085"/>
            <a:chExt cx="4347805" cy="1311728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control, data plane separation</a:t>
              </a: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b="1" i="1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en-US" sz="2400" b="1" i="1" dirty="0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</a:rPr>
              <a:t>control plane functions external to data-plane switches</a:t>
            </a:r>
            <a:endParaRPr lang="en-US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617055" y="1431666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routing</a:t>
            </a: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access control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403572" y="1382879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load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programmable control applications</a:t>
              </a: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32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Data-plane switches: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fast, simple, commodity switches implementing generalized data-plane forwarding (Section 4.4) in hardware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flow (forwarding)</a:t>
            </a:r>
            <a:r>
              <a:rPr kumimoji="0" lang="en-US" sz="2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table computed, installed under controller supervision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API for table-based switch control (e.g., OpenFlow)</a:t>
            </a:r>
          </a:p>
          <a:p>
            <a:pPr marL="635000" marR="0" lvl="1" indent="-23495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defines what is controllable,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what is not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protocol for communicating with controller (e.g., OpenFlow)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21758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SDN controller (network OS): 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maintain network state information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control applications “above” via northbound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switches “below” via southbound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implemented as distributed system for performance, scalability, fault-tolerance, robustness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09232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01041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network-control apps:</a:t>
            </a:r>
          </a:p>
          <a:p>
            <a:pPr>
              <a:lnSpc>
                <a:spcPct val="100000"/>
              </a:lnSpc>
            </a:pPr>
            <a:r>
              <a:rPr lang="en-US" dirty="0"/>
              <a:t>“brains” of control:  implement control functions using lower-level services, API provided by SDN controller</a:t>
            </a:r>
          </a:p>
          <a:p>
            <a:pPr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unbundled: </a:t>
            </a:r>
            <a:r>
              <a:rPr lang="en-US" dirty="0"/>
              <a:t>can be provided by 3</a:t>
            </a:r>
            <a:r>
              <a:rPr lang="en-US" baseline="30000" dirty="0"/>
              <a:t>rd</a:t>
            </a:r>
            <a:r>
              <a:rPr lang="en-US" dirty="0"/>
              <a:t> party: distinct from routing vendor, or SDN controller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727429" y="3557392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Components of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4964055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Network-wide distributed, robust  state management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352533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Communication to/from controlled devices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66463" y="4140643"/>
            <a:ext cx="1244650" cy="459826"/>
            <a:chOff x="3128876" y="457817"/>
            <a:chExt cx="1432326" cy="459826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50067" y="4140643"/>
            <a:ext cx="1022824" cy="459826"/>
            <a:chOff x="3086839" y="457817"/>
            <a:chExt cx="1525489" cy="459826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58595" y="4140643"/>
            <a:ext cx="960359" cy="459826"/>
            <a:chOff x="3128876" y="457817"/>
            <a:chExt cx="1432326" cy="459826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114701" y="3277496"/>
            <a:ext cx="889706" cy="459826"/>
            <a:chOff x="3128876" y="457817"/>
            <a:chExt cx="1432326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12675" y="3289355"/>
            <a:ext cx="1032905" cy="459826"/>
            <a:chOff x="3079326" y="457817"/>
            <a:chExt cx="1540525" cy="459826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86824"/>
            <a:chOff x="3128876" y="457775"/>
            <a:chExt cx="1432326" cy="459868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07410"/>
            <a:chOff x="3128876" y="457817"/>
            <a:chExt cx="1432326" cy="459826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2" y="1876324"/>
            <a:ext cx="5609" cy="30239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4412"/>
            <a:chOff x="3103238" y="432317"/>
            <a:chExt cx="1461287" cy="50441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5178244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abstractions for network control apps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299705" y="3308646"/>
            <a:ext cx="17879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SDN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controller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329582" y="1276178"/>
            <a:ext cx="1023471" cy="590176"/>
            <a:chOff x="4721412" y="1277470"/>
            <a:chExt cx="1023471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routing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43278" y="1301675"/>
            <a:ext cx="1023471" cy="590176"/>
            <a:chOff x="6106459" y="1967753"/>
            <a:chExt cx="1023471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access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33171" y="1320598"/>
            <a:ext cx="1023471" cy="590176"/>
            <a:chOff x="6938682" y="977153"/>
            <a:chExt cx="1023471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load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balance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711309" y="1143000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3" y="5170004"/>
            <a:ext cx="251561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communication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communicate between SDN controller and controlled switches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network-wide state management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state of networks links, switches, services: a </a:t>
            </a: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distributed database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interface layer to network control apps: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abstractions API</a:t>
            </a:r>
            <a:endParaRPr lang="en-US" sz="2400" i="1" dirty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OpenFlow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operates between controller, switch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TCP used to exchange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optional encryption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three classes of  OpenFlow messages: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controller-to-switch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asynchronous (switch to controller)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symmetric (misc.)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en-US" kern="0" dirty="0">
                <a:solidFill>
                  <a:srgbClr val="000000"/>
                </a:solidFill>
              </a:rPr>
              <a:t>distinct from OpenFlow API</a:t>
            </a: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kern="0" dirty="0">
                <a:solidFill>
                  <a:srgbClr val="000000"/>
                </a:solidFill>
              </a:rPr>
              <a:t>API used to specify  generalized forwarding actions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OpenFlow: </a:t>
            </a:r>
            <a:r>
              <a:rPr lang="en-US" dirty="0"/>
              <a:t>controller-to-switch messages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controller-to-switch messages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features: </a:t>
            </a:r>
            <a:r>
              <a:rPr lang="en-US" sz="2800" dirty="0"/>
              <a:t>controller queries switch features, switch replies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configure: </a:t>
            </a:r>
            <a:r>
              <a:rPr lang="en-US" sz="2800" dirty="0"/>
              <a:t>controller queries/sets switch configuration parameters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modify-state: </a:t>
            </a:r>
            <a:r>
              <a:rPr lang="en-US" sz="2800" dirty="0"/>
              <a:t>add, delete, modify flow entries in the OpenFlow tables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packet-out: </a:t>
            </a:r>
            <a:r>
              <a:rPr lang="en-US" sz="2800" dirty="0"/>
              <a:t>controller can send this packet out of specific switch port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5400" dirty="0"/>
              <a:t>OpenFlow: </a:t>
            </a:r>
            <a:r>
              <a:rPr lang="en-US" sz="4800" dirty="0"/>
              <a:t>switch-to-controller messages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switch-to-controller messages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packet-in: </a:t>
            </a:r>
            <a:r>
              <a:rPr lang="en-US" sz="2800" dirty="0"/>
              <a:t>transfer packet (and its control) to controller.  See packet-out message from controller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flow-removed: </a:t>
            </a:r>
            <a:r>
              <a:rPr lang="en-US" sz="2800" dirty="0"/>
              <a:t>flow table entry deleted at switch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port status: </a:t>
            </a:r>
            <a:r>
              <a:rPr lang="en-US" sz="2800" dirty="0"/>
              <a:t>inform controller of a change on a port</a:t>
            </a:r>
            <a:r>
              <a:rPr lang="en-US" sz="32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Fortunately, network operators don’t “program” switches by creating/sending OpenFlow messages directly.  Instead use higher-level abstraction at controller</a:t>
            </a:r>
          </a:p>
          <a:p>
            <a:endParaRPr lang="en-US" dirty="0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1122684"/>
            <a:chOff x="5326799" y="1281868"/>
            <a:chExt cx="4822682" cy="1122684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experiencing link failure uses OpenFlow port status message to notify controller</a:t>
              </a: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790285"/>
            <a:chOff x="5330006" y="1281868"/>
            <a:chExt cx="5024543" cy="7902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SDN controller receives OpenFlow message, updates link status info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445458"/>
            <a:chOff x="5333217" y="1291493"/>
            <a:chExt cx="5253976" cy="1445458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application has previously registered to be called when ever link status changes.  It is called.</a:t>
              </a: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448665"/>
            <a:chOff x="5320381" y="1288286"/>
            <a:chExt cx="4748738" cy="1448665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access network graph info, link state info in controller,  computes new routes</a:t>
              </a: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773227"/>
            <a:chOff x="5333952" y="1296122"/>
            <a:chExt cx="4764727" cy="1773227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link state routing app interacts with flow-table-computation component in SDN controller, which computes new flow tables needed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103433"/>
            <a:chOff x="5318962" y="1301119"/>
            <a:chExt cx="4450811" cy="11034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controller uses OpenFlow to install new tables in switches that need updating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4CDCE-0C8F-C747-8D72-8526FD582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624" y="131206"/>
            <a:ext cx="11842376" cy="1143000"/>
          </a:xfrm>
        </p:spPr>
        <p:txBody>
          <a:bodyPr>
            <a:noAutofit/>
          </a:bodyPr>
          <a:lstStyle/>
          <a:p>
            <a:r>
              <a:rPr lang="en-US" dirty="0">
                <a:latin typeface="Calibri Light" panose="020F0302020204030204" pitchFamily="34" charset="0"/>
                <a:cs typeface="Calibri Light" panose="020F0302020204030204" pitchFamily="34" charset="0"/>
              </a:rPr>
              <a:t>Google ORION SDN control plane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91FA4711-014C-F940-9645-5A793C75FA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8970" y="1392312"/>
            <a:ext cx="11255829" cy="10685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dirty="0">
                <a:solidFill>
                  <a:srgbClr val="880510"/>
                </a:solidFill>
              </a:rPr>
              <a:t>ORION: </a:t>
            </a:r>
            <a:r>
              <a:rPr lang="en-US" sz="3200" dirty="0"/>
              <a:t>Google’s SDN control plane </a:t>
            </a:r>
            <a:r>
              <a:rPr lang="en-US" sz="2000" dirty="0"/>
              <a:t>(</a:t>
            </a:r>
            <a:r>
              <a:rPr lang="en-US" sz="2000" i="1" dirty="0"/>
              <a:t>NSDI’21</a:t>
            </a:r>
            <a:r>
              <a:rPr lang="en-US" sz="2000" dirty="0"/>
              <a:t>): </a:t>
            </a:r>
            <a:r>
              <a:rPr lang="en-US" sz="3200" dirty="0"/>
              <a:t>control plane for Google’s datacenter (Jupiter) and wide area (B4) networks</a:t>
            </a:r>
          </a:p>
          <a:p>
            <a:pPr marL="0" indent="0">
              <a:buNone/>
            </a:pPr>
            <a:endParaRPr lang="en-US" sz="3200" i="1" dirty="0">
              <a:solidFill>
                <a:srgbClr val="C00000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388AF2D-8AEF-D242-60F2-41ABDFF124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40911" y="2951108"/>
            <a:ext cx="5137845" cy="293663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98D8EDD-B412-47B3-0D23-6DC1B85B5B7D}"/>
              </a:ext>
            </a:extLst>
          </p:cNvPr>
          <p:cNvSpPr txBox="1"/>
          <p:nvPr/>
        </p:nvSpPr>
        <p:spPr>
          <a:xfrm>
            <a:off x="7336693" y="2624165"/>
            <a:ext cx="37219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Orion SDN architecture and core apps</a:t>
            </a:r>
          </a:p>
        </p:txBody>
      </p:sp>
      <p:sp>
        <p:nvSpPr>
          <p:cNvPr id="326" name="Content Placeholder 15">
            <a:extLst>
              <a:ext uri="{FF2B5EF4-FFF2-40B4-BE49-F238E27FC236}">
                <a16:creationId xmlns:a16="http://schemas.microsoft.com/office/drawing/2014/main" id="{09EAFFBC-B2BB-0EBE-2A05-616BD9ED3199}"/>
              </a:ext>
            </a:extLst>
          </p:cNvPr>
          <p:cNvSpPr txBox="1">
            <a:spLocks/>
          </p:cNvSpPr>
          <p:nvPr/>
        </p:nvSpPr>
        <p:spPr>
          <a:xfrm>
            <a:off x="710281" y="2649071"/>
            <a:ext cx="5744307" cy="33283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Wingdings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routing</a:t>
            </a:r>
            <a:r>
              <a:rPr lang="en-US" sz="2400" dirty="0"/>
              <a:t> (intradomain, iBGP), traffic engineering: implemented in </a:t>
            </a:r>
            <a:r>
              <a:rPr lang="en-US" sz="2400" i="1" dirty="0"/>
              <a:t>applications</a:t>
            </a:r>
            <a:r>
              <a:rPr lang="en-US" sz="2400" dirty="0"/>
              <a:t> on top of ORION core</a:t>
            </a:r>
          </a:p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edge-edge flow-based</a:t>
            </a:r>
            <a:r>
              <a:rPr lang="en-US" sz="2400" dirty="0"/>
              <a:t> controls (e.g., CoFlow scheduling) to meet contract SLAs</a:t>
            </a:r>
          </a:p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management: </a:t>
            </a:r>
            <a:r>
              <a:rPr lang="en-US" sz="2400" dirty="0"/>
              <a:t>pub-sub distributed microservices in Orion core, OpenFlow for switch signaling/monitoring 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F809381-35E3-62BA-97B5-7EB2C1C435FF}"/>
              </a:ext>
            </a:extLst>
          </p:cNvPr>
          <p:cNvSpPr/>
          <p:nvPr/>
        </p:nvSpPr>
        <p:spPr>
          <a:xfrm>
            <a:off x="9381067" y="2946400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8" name="Oval 327">
            <a:extLst>
              <a:ext uri="{FF2B5EF4-FFF2-40B4-BE49-F238E27FC236}">
                <a16:creationId xmlns:a16="http://schemas.microsoft.com/office/drawing/2014/main" id="{3BF7F104-DFF9-E426-CE05-D9C1F60E41CA}"/>
              </a:ext>
            </a:extLst>
          </p:cNvPr>
          <p:cNvSpPr/>
          <p:nvPr/>
        </p:nvSpPr>
        <p:spPr>
          <a:xfrm>
            <a:off x="10566400" y="3031066"/>
            <a:ext cx="1032934" cy="575733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9" name="Oval 328">
            <a:extLst>
              <a:ext uri="{FF2B5EF4-FFF2-40B4-BE49-F238E27FC236}">
                <a16:creationId xmlns:a16="http://schemas.microsoft.com/office/drawing/2014/main" id="{9469BB83-3C48-4D41-7E6A-44C0A90E1D94}"/>
              </a:ext>
            </a:extLst>
          </p:cNvPr>
          <p:cNvSpPr/>
          <p:nvPr/>
        </p:nvSpPr>
        <p:spPr>
          <a:xfrm>
            <a:off x="6993467" y="3945466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1F2896D-5E7E-A414-FFDF-E399BAFB4662}"/>
              </a:ext>
            </a:extLst>
          </p:cNvPr>
          <p:cNvSpPr txBox="1"/>
          <p:nvPr/>
        </p:nvSpPr>
        <p:spPr>
          <a:xfrm>
            <a:off x="1964267" y="6119336"/>
            <a:ext cx="871681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880510"/>
                </a:solidFill>
              </a:rPr>
              <a:t>Note: </a:t>
            </a:r>
            <a:r>
              <a:rPr lang="en-US" sz="2400" dirty="0"/>
              <a:t>ORION provides </a:t>
            </a:r>
            <a:r>
              <a:rPr lang="en-US" sz="2400" i="1" dirty="0">
                <a:solidFill>
                  <a:srgbClr val="880510"/>
                </a:solidFill>
              </a:rPr>
              <a:t>intradomain</a:t>
            </a:r>
            <a:r>
              <a:rPr lang="en-US" sz="2400" dirty="0">
                <a:solidFill>
                  <a:srgbClr val="880510"/>
                </a:solidFill>
              </a:rPr>
              <a:t> </a:t>
            </a:r>
            <a:r>
              <a:rPr lang="en-US" sz="2400" dirty="0"/>
              <a:t>services</a:t>
            </a:r>
            <a:r>
              <a:rPr lang="en-US" sz="2400" dirty="0">
                <a:solidFill>
                  <a:srgbClr val="880510"/>
                </a:solidFill>
              </a:rPr>
              <a:t> </a:t>
            </a:r>
            <a:r>
              <a:rPr lang="en-US" sz="2400" dirty="0"/>
              <a:t>within Google’s network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5754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328" grpId="0" animBg="1"/>
      <p:bldP spid="328" grpId="1" animBg="1"/>
      <p:bldP spid="329" grpId="0" animBg="1"/>
      <p:bldP spid="329" grpId="1" animBg="1"/>
      <p:bldP spid="7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OpenDaylight (ODL)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162" name="Rounded Rectangle 161">
            <a:extLst>
              <a:ext uri="{FF2B5EF4-FFF2-40B4-BE49-F238E27FC236}">
                <a16:creationId xmlns:a16="http://schemas.microsoft.com/office/drawing/2014/main" id="{C8CC017A-00C4-9946-A15C-67BB2E830C62}"/>
              </a:ext>
            </a:extLst>
          </p:cNvPr>
          <p:cNvSpPr/>
          <p:nvPr/>
        </p:nvSpPr>
        <p:spPr>
          <a:xfrm>
            <a:off x="1308970" y="4619179"/>
            <a:ext cx="4650377" cy="608051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81552" y="1744109"/>
            <a:ext cx="382266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Orchestrations and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5899099" y="5275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9BC885E-78A5-8040-BF18-CE689C6B08AA}"/>
              </a:ext>
            </a:extLst>
          </p:cNvPr>
          <p:cNvCxnSpPr/>
          <p:nvPr/>
        </p:nvCxnSpPr>
        <p:spPr>
          <a:xfrm>
            <a:off x="1309488" y="5372503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7BF5FF90-0F5D-2747-A02F-8A87EA67E8F7}"/>
              </a:ext>
            </a:extLst>
          </p:cNvPr>
          <p:cNvSpPr txBox="1"/>
          <p:nvPr/>
        </p:nvSpPr>
        <p:spPr>
          <a:xfrm>
            <a:off x="5995216" y="4715575"/>
            <a:ext cx="1897871" cy="494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/>
              <a:t>Service Abstraction Layer (SAL)</a:t>
            </a: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FFB315C9-1489-AE40-95EE-74F812551DAE}"/>
              </a:ext>
            </a:extLst>
          </p:cNvPr>
          <p:cNvGrpSpPr/>
          <p:nvPr/>
        </p:nvGrpSpPr>
        <p:grpSpPr>
          <a:xfrm>
            <a:off x="2093457" y="4642702"/>
            <a:ext cx="1432506" cy="565047"/>
            <a:chOff x="1241687" y="4404708"/>
            <a:chExt cx="1432506" cy="565047"/>
          </a:xfrm>
        </p:grpSpPr>
        <p:sp>
          <p:nvSpPr>
            <p:cNvPr id="169" name="Can 168">
              <a:extLst>
                <a:ext uri="{FF2B5EF4-FFF2-40B4-BE49-F238E27FC236}">
                  <a16:creationId xmlns:a16="http://schemas.microsoft.com/office/drawing/2014/main" id="{9953BCEF-D2AD-5946-98C0-53736B109982}"/>
                </a:ext>
              </a:extLst>
            </p:cNvPr>
            <p:cNvSpPr/>
            <p:nvPr/>
          </p:nvSpPr>
          <p:spPr>
            <a:xfrm>
              <a:off x="1255867" y="4404708"/>
              <a:ext cx="1383280" cy="550146"/>
            </a:xfrm>
            <a:prstGeom prst="can">
              <a:avLst/>
            </a:prstGeom>
            <a:gradFill flip="none" rotWithShape="1">
              <a:gsLst>
                <a:gs pos="2000">
                  <a:schemeClr val="accent6">
                    <a:lumMod val="20000"/>
                    <a:lumOff val="80000"/>
                  </a:schemeClr>
                </a:gs>
                <a:gs pos="100000">
                  <a:schemeClr val="accent6">
                    <a:lumMod val="40000"/>
                    <a:lumOff val="60000"/>
                  </a:schemeClr>
                </a:gs>
              </a:gsLst>
              <a:lin ang="10800000" scaled="0"/>
              <a:tileRect/>
            </a:gra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8FD4CC5-F553-244B-B2C9-9A547EC20D2D}"/>
                </a:ext>
              </a:extLst>
            </p:cNvPr>
            <p:cNvSpPr txBox="1"/>
            <p:nvPr/>
          </p:nvSpPr>
          <p:spPr>
            <a:xfrm>
              <a:off x="1241687" y="4428068"/>
              <a:ext cx="1432506" cy="5416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config. and operational data store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7C0880-49B6-4247-948E-F3019F060176}"/>
              </a:ext>
            </a:extLst>
          </p:cNvPr>
          <p:cNvGrpSpPr/>
          <p:nvPr/>
        </p:nvGrpSpPr>
        <p:grpSpPr>
          <a:xfrm>
            <a:off x="1235902" y="2266373"/>
            <a:ext cx="4650377" cy="608051"/>
            <a:chOff x="1235902" y="2266373"/>
            <a:chExt cx="4650377" cy="608051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650377" cy="608051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98CABA0F-314E-BA45-9AA9-E8C4D3C5FC78}"/>
                </a:ext>
              </a:extLst>
            </p:cNvPr>
            <p:cNvSpPr txBox="1"/>
            <p:nvPr/>
          </p:nvSpPr>
          <p:spPr>
            <a:xfrm>
              <a:off x="1537806" y="2409877"/>
              <a:ext cx="3977869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REST/RESTCONF/NETCONF APIs</a:t>
              </a:r>
            </a:p>
          </p:txBody>
        </p:sp>
      </p:grpSp>
      <p:sp>
        <p:nvSpPr>
          <p:cNvPr id="172" name="Left-Right Arrow 171">
            <a:extLst>
              <a:ext uri="{FF2B5EF4-FFF2-40B4-BE49-F238E27FC236}">
                <a16:creationId xmlns:a16="http://schemas.microsoft.com/office/drawing/2014/main" id="{CEACD9AC-2092-E047-B4D0-283CE33E7A75}"/>
              </a:ext>
            </a:extLst>
          </p:cNvPr>
          <p:cNvSpPr/>
          <p:nvPr/>
        </p:nvSpPr>
        <p:spPr>
          <a:xfrm>
            <a:off x="3955838" y="4663169"/>
            <a:ext cx="1061570" cy="484632"/>
          </a:xfrm>
          <a:prstGeom prst="leftRightArrow">
            <a:avLst/>
          </a:prstGeom>
          <a:gradFill flip="none" rotWithShape="1">
            <a:gsLst>
              <a:gs pos="50500">
                <a:schemeClr val="accent6">
                  <a:lumMod val="20000"/>
                  <a:lumOff val="80000"/>
                </a:schemeClr>
              </a:gs>
              <a:gs pos="1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40000"/>
                  <a:lumOff val="60000"/>
                </a:schemeClr>
              </a:gs>
            </a:gsLst>
            <a:lin ang="10800000" scaled="0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126688D-F71F-1448-B2A4-406278585436}"/>
              </a:ext>
            </a:extLst>
          </p:cNvPr>
          <p:cNvSpPr txBox="1"/>
          <p:nvPr/>
        </p:nvSpPr>
        <p:spPr>
          <a:xfrm>
            <a:off x="3952599" y="4790714"/>
            <a:ext cx="10928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/>
              <a:t>messaging</a:t>
            </a:r>
            <a:endParaRPr lang="en-US" sz="1400" dirty="0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2144A80-6860-1441-8322-658023CCBAA6}"/>
              </a:ext>
            </a:extLst>
          </p:cNvPr>
          <p:cNvGrpSpPr/>
          <p:nvPr/>
        </p:nvGrpSpPr>
        <p:grpSpPr>
          <a:xfrm>
            <a:off x="1277743" y="5455564"/>
            <a:ext cx="822085" cy="280003"/>
            <a:chOff x="1847676" y="5679179"/>
            <a:chExt cx="822085" cy="280003"/>
          </a:xfrm>
        </p:grpSpPr>
        <p:sp>
          <p:nvSpPr>
            <p:cNvPr id="199" name="Rounded Rectangle 198">
              <a:extLst>
                <a:ext uri="{FF2B5EF4-FFF2-40B4-BE49-F238E27FC236}">
                  <a16:creationId xmlns:a16="http://schemas.microsoft.com/office/drawing/2014/main" id="{04C4DFD8-4C4A-5445-B7A8-13E1A3E86DBA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6DCE99D5-D84B-F544-AF96-0E7F5BEEAD82}"/>
                </a:ext>
              </a:extLst>
            </p:cNvPr>
            <p:cNvSpPr txBox="1"/>
            <p:nvPr/>
          </p:nvSpPr>
          <p:spPr>
            <a:xfrm>
              <a:off x="1847676" y="5679179"/>
              <a:ext cx="8220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OpenFlow</a:t>
              </a: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705E1AB-CFA9-6D40-930E-63B6C2EA968F}"/>
              </a:ext>
            </a:extLst>
          </p:cNvPr>
          <p:cNvGrpSpPr/>
          <p:nvPr/>
        </p:nvGrpSpPr>
        <p:grpSpPr>
          <a:xfrm>
            <a:off x="2129149" y="5463049"/>
            <a:ext cx="788121" cy="276999"/>
            <a:chOff x="1868224" y="5689452"/>
            <a:chExt cx="788121" cy="276999"/>
          </a:xfrm>
        </p:grpSpPr>
        <p:sp>
          <p:nvSpPr>
            <p:cNvPr id="202" name="Rounded Rectangle 201">
              <a:extLst>
                <a:ext uri="{FF2B5EF4-FFF2-40B4-BE49-F238E27FC236}">
                  <a16:creationId xmlns:a16="http://schemas.microsoft.com/office/drawing/2014/main" id="{B017920D-3916-B147-928C-DF4E2AFFDE5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9A25D69A-84AB-9F46-B927-5BB89F11808D}"/>
                </a:ext>
              </a:extLst>
            </p:cNvPr>
            <p:cNvSpPr txBox="1"/>
            <p:nvPr/>
          </p:nvSpPr>
          <p:spPr>
            <a:xfrm>
              <a:off x="1868224" y="5689452"/>
              <a:ext cx="788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NETCONF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D0E2116-B0E4-764D-B1DA-1FA1C18F1259}"/>
              </a:ext>
            </a:extLst>
          </p:cNvPr>
          <p:cNvGrpSpPr/>
          <p:nvPr/>
        </p:nvGrpSpPr>
        <p:grpSpPr>
          <a:xfrm>
            <a:off x="3026352" y="5450427"/>
            <a:ext cx="691362" cy="285140"/>
            <a:chOff x="1913844" y="5674042"/>
            <a:chExt cx="691362" cy="285140"/>
          </a:xfrm>
        </p:grpSpPr>
        <p:sp>
          <p:nvSpPr>
            <p:cNvPr id="205" name="Rounded Rectangle 204">
              <a:extLst>
                <a:ext uri="{FF2B5EF4-FFF2-40B4-BE49-F238E27FC236}">
                  <a16:creationId xmlns:a16="http://schemas.microsoft.com/office/drawing/2014/main" id="{A1D89E81-8E4F-6C4C-8D7B-E590715089F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CD57094C-E93F-AA40-8563-CE8F229175DE}"/>
                </a:ext>
              </a:extLst>
            </p:cNvPr>
            <p:cNvSpPr txBox="1"/>
            <p:nvPr/>
          </p:nvSpPr>
          <p:spPr>
            <a:xfrm>
              <a:off x="1960779" y="5674042"/>
              <a:ext cx="5693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/>
                <a:t>SNMP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B5A64D2-BE93-9945-BDA8-B6C42A99F200}"/>
              </a:ext>
            </a:extLst>
          </p:cNvPr>
          <p:cNvGrpSpPr/>
          <p:nvPr/>
        </p:nvGrpSpPr>
        <p:grpSpPr>
          <a:xfrm>
            <a:off x="3812147" y="5466268"/>
            <a:ext cx="691362" cy="276999"/>
            <a:chOff x="1913844" y="5687320"/>
            <a:chExt cx="691362" cy="276999"/>
          </a:xfrm>
        </p:grpSpPr>
        <p:sp>
          <p:nvSpPr>
            <p:cNvPr id="208" name="Rounded Rectangle 207">
              <a:extLst>
                <a:ext uri="{FF2B5EF4-FFF2-40B4-BE49-F238E27FC236}">
                  <a16:creationId xmlns:a16="http://schemas.microsoft.com/office/drawing/2014/main" id="{23BDE4FD-FFFC-6548-A27B-6E8CDA904615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27BB7915-5F81-B94B-B7C8-490698C477FF}"/>
                </a:ext>
              </a:extLst>
            </p:cNvPr>
            <p:cNvSpPr txBox="1"/>
            <p:nvPr/>
          </p:nvSpPr>
          <p:spPr>
            <a:xfrm>
              <a:off x="1919204" y="5687320"/>
              <a:ext cx="62296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OVSDB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73CC6291-81F0-B648-975A-4070B595AE4F}"/>
              </a:ext>
            </a:extLst>
          </p:cNvPr>
          <p:cNvSpPr txBox="1"/>
          <p:nvPr/>
        </p:nvSpPr>
        <p:spPr>
          <a:xfrm>
            <a:off x="4573494" y="521833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5954516" y="2068088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9290A5A-79D8-C54F-BE7D-ED15678C3DE9}"/>
              </a:ext>
            </a:extLst>
          </p:cNvPr>
          <p:cNvGrpSpPr/>
          <p:nvPr/>
        </p:nvGrpSpPr>
        <p:grpSpPr>
          <a:xfrm>
            <a:off x="1197240" y="2940800"/>
            <a:ext cx="4676586" cy="1531953"/>
            <a:chOff x="1197240" y="2940800"/>
            <a:chExt cx="4676586" cy="1531953"/>
          </a:xfrm>
        </p:grpSpPr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EDBC770B-4367-C147-8D54-DA6A9B7E88FA}"/>
                </a:ext>
              </a:extLst>
            </p:cNvPr>
            <p:cNvSpPr/>
            <p:nvPr/>
          </p:nvSpPr>
          <p:spPr>
            <a:xfrm>
              <a:off x="1197240" y="2952351"/>
              <a:ext cx="1608590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9938FF66-F3AB-8A45-B90A-ECB4724EDFEC}"/>
                </a:ext>
              </a:extLst>
            </p:cNvPr>
            <p:cNvSpPr/>
            <p:nvPr/>
          </p:nvSpPr>
          <p:spPr>
            <a:xfrm>
              <a:off x="2898692" y="2950264"/>
              <a:ext cx="2975134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4213E729-5A70-5E4E-BC70-B018322D1E7F}"/>
                </a:ext>
              </a:extLst>
            </p:cNvPr>
            <p:cNvSpPr txBox="1"/>
            <p:nvPr/>
          </p:nvSpPr>
          <p:spPr>
            <a:xfrm>
              <a:off x="3312101" y="2940800"/>
              <a:ext cx="22316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Basic Network Functions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C0A007C-03C4-CB41-8D89-3696583FC707}"/>
                </a:ext>
              </a:extLst>
            </p:cNvPr>
            <p:cNvSpPr txBox="1"/>
            <p:nvPr/>
          </p:nvSpPr>
          <p:spPr>
            <a:xfrm>
              <a:off x="1371002" y="2955542"/>
              <a:ext cx="1383280" cy="494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/>
                <a:t>Enhanced Services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00AAB80-44EC-1348-87C4-BA8291DA8FF4}"/>
                </a:ext>
              </a:extLst>
            </p:cNvPr>
            <p:cNvSpPr txBox="1"/>
            <p:nvPr/>
          </p:nvSpPr>
          <p:spPr>
            <a:xfrm>
              <a:off x="2282261" y="3351227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292F3003-F2A3-4443-94DA-5316A56B6831}"/>
                </a:ext>
              </a:extLst>
            </p:cNvPr>
            <p:cNvSpPr txBox="1"/>
            <p:nvPr/>
          </p:nvSpPr>
          <p:spPr>
            <a:xfrm>
              <a:off x="1381194" y="3872343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F06FAE6-C4B3-4747-A707-7FA7D62E6E67}"/>
                </a:ext>
              </a:extLst>
            </p:cNvPr>
            <p:cNvGrpSpPr/>
            <p:nvPr/>
          </p:nvGrpSpPr>
          <p:grpSpPr>
            <a:xfrm>
              <a:off x="3284218" y="3872678"/>
              <a:ext cx="1055484" cy="476495"/>
              <a:chOff x="875110" y="3716838"/>
              <a:chExt cx="1055484" cy="476495"/>
            </a:xfrm>
          </p:grpSpPr>
          <p:sp>
            <p:nvSpPr>
              <p:cNvPr id="223" name="Rounded Rectangle 222">
                <a:extLst>
                  <a:ext uri="{FF2B5EF4-FFF2-40B4-BE49-F238E27FC236}">
                    <a16:creationId xmlns:a16="http://schemas.microsoft.com/office/drawing/2014/main" id="{AD5C4249-4027-FA4F-85D5-4EECC3EC314C}"/>
                  </a:ext>
                </a:extLst>
              </p:cNvPr>
              <p:cNvSpPr/>
              <p:nvPr/>
            </p:nvSpPr>
            <p:spPr>
              <a:xfrm>
                <a:off x="896541" y="3716838"/>
                <a:ext cx="95368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646ACA9A-8D44-EA46-9FFA-45184A98824B}"/>
                  </a:ext>
                </a:extLst>
              </p:cNvPr>
              <p:cNvSpPr txBox="1"/>
              <p:nvPr/>
            </p:nvSpPr>
            <p:spPr>
              <a:xfrm>
                <a:off x="875110" y="3726730"/>
                <a:ext cx="1055484" cy="4666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Forwarding </a:t>
                </a:r>
                <a:r>
                  <a:rPr lang="en-US" sz="1600" dirty="0"/>
                  <a:t>rules mgr.</a:t>
                </a:r>
                <a:endParaRPr lang="en-US" sz="1400" dirty="0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86B73F20-1720-1B49-B258-5B42001F997F}"/>
                </a:ext>
              </a:extLst>
            </p:cNvPr>
            <p:cNvGrpSpPr/>
            <p:nvPr/>
          </p:nvGrpSpPr>
          <p:grpSpPr>
            <a:xfrm>
              <a:off x="1387402" y="3442864"/>
              <a:ext cx="965146" cy="447968"/>
              <a:chOff x="926157" y="3716838"/>
              <a:chExt cx="965146" cy="447968"/>
            </a:xfrm>
          </p:grpSpPr>
          <p:sp>
            <p:nvSpPr>
              <p:cNvPr id="226" name="Rounded Rectangle 225">
                <a:extLst>
                  <a:ext uri="{FF2B5EF4-FFF2-40B4-BE49-F238E27FC236}">
                    <a16:creationId xmlns:a16="http://schemas.microsoft.com/office/drawing/2014/main" id="{2BDFB3AE-CEF7-CE47-8BBF-EDAE0CCCFE2F}"/>
                  </a:ext>
                </a:extLst>
              </p:cNvPr>
              <p:cNvSpPr/>
              <p:nvPr/>
            </p:nvSpPr>
            <p:spPr>
              <a:xfrm>
                <a:off x="969582" y="3716838"/>
                <a:ext cx="855646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C7169CC0-36BF-0644-AA5B-555597DF2A92}"/>
                  </a:ext>
                </a:extLst>
              </p:cNvPr>
              <p:cNvSpPr txBox="1"/>
              <p:nvPr/>
            </p:nvSpPr>
            <p:spPr>
              <a:xfrm>
                <a:off x="926157" y="3823171"/>
                <a:ext cx="965146" cy="268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AAA</a:t>
                </a: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1EF191B-3D0D-544C-86C3-6E927FE552EB}"/>
                </a:ext>
              </a:extLst>
            </p:cNvPr>
            <p:cNvGrpSpPr/>
            <p:nvPr/>
          </p:nvGrpSpPr>
          <p:grpSpPr>
            <a:xfrm>
              <a:off x="4369916" y="3877805"/>
              <a:ext cx="965146" cy="491225"/>
              <a:chOff x="926156" y="3708871"/>
              <a:chExt cx="965146" cy="491225"/>
            </a:xfrm>
          </p:grpSpPr>
          <p:sp>
            <p:nvSpPr>
              <p:cNvPr id="229" name="Rounded Rectangle 228">
                <a:extLst>
                  <a:ext uri="{FF2B5EF4-FFF2-40B4-BE49-F238E27FC236}">
                    <a16:creationId xmlns:a16="http://schemas.microsoft.com/office/drawing/2014/main" id="{35D34F43-3A1E-1B4A-A7FF-00A19CEAE52A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6B6AA618-FE12-1E48-AE2E-47CEE186AF32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Host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Tracker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AFC2E7D5-F172-184E-B926-6C2FCB4FC0F7}"/>
                </a:ext>
              </a:extLst>
            </p:cNvPr>
            <p:cNvGrpSpPr/>
            <p:nvPr/>
          </p:nvGrpSpPr>
          <p:grpSpPr>
            <a:xfrm>
              <a:off x="4879504" y="3294399"/>
              <a:ext cx="965146" cy="491225"/>
              <a:chOff x="926156" y="3708871"/>
              <a:chExt cx="965146" cy="491225"/>
            </a:xfrm>
          </p:grpSpPr>
          <p:sp>
            <p:nvSpPr>
              <p:cNvPr id="232" name="Rounded Rectangle 231">
                <a:extLst>
                  <a:ext uri="{FF2B5EF4-FFF2-40B4-BE49-F238E27FC236}">
                    <a16:creationId xmlns:a16="http://schemas.microsoft.com/office/drawing/2014/main" id="{D1A6B6F0-6AFE-574F-AB3C-F91FD151E6B4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26DCB265-6CFD-A54E-B651-BAEFC6370099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Stats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471C340-ADA8-A145-BC30-FE064451FE28}"/>
                </a:ext>
              </a:extLst>
            </p:cNvPr>
            <p:cNvGrpSpPr/>
            <p:nvPr/>
          </p:nvGrpSpPr>
          <p:grpSpPr>
            <a:xfrm>
              <a:off x="3910335" y="3296780"/>
              <a:ext cx="965146" cy="491225"/>
              <a:chOff x="926156" y="3708871"/>
              <a:chExt cx="965146" cy="491225"/>
            </a:xfrm>
          </p:grpSpPr>
          <p:sp>
            <p:nvSpPr>
              <p:cNvPr id="235" name="Rounded Rectangle 234">
                <a:extLst>
                  <a:ext uri="{FF2B5EF4-FFF2-40B4-BE49-F238E27FC236}">
                    <a16:creationId xmlns:a16="http://schemas.microsoft.com/office/drawing/2014/main" id="{5ADE8F15-2C08-484D-9F8D-C2D36FEC6C8B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BCBDE58A-306C-A241-A362-4554EB7EBEFB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Switch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6313B34-1AF2-6349-8CFA-2978EDA6E37B}"/>
                </a:ext>
              </a:extLst>
            </p:cNvPr>
            <p:cNvGrpSpPr/>
            <p:nvPr/>
          </p:nvGrpSpPr>
          <p:grpSpPr>
            <a:xfrm>
              <a:off x="2962597" y="3320593"/>
              <a:ext cx="965146" cy="465897"/>
              <a:chOff x="944015" y="3716015"/>
              <a:chExt cx="965146" cy="465897"/>
            </a:xfrm>
          </p:grpSpPr>
          <p:sp>
            <p:nvSpPr>
              <p:cNvPr id="238" name="Rounded Rectangle 237">
                <a:extLst>
                  <a:ext uri="{FF2B5EF4-FFF2-40B4-BE49-F238E27FC236}">
                    <a16:creationId xmlns:a16="http://schemas.microsoft.com/office/drawing/2014/main" id="{BEA63EC9-3930-504D-BB05-6D8AC3927D59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450AF479-78E7-F347-89E4-D23398601081}"/>
                  </a:ext>
                </a:extLst>
              </p:cNvPr>
              <p:cNvSpPr txBox="1"/>
              <p:nvPr/>
            </p:nvSpPr>
            <p:spPr>
              <a:xfrm>
                <a:off x="944015" y="3716015"/>
                <a:ext cx="965146" cy="4658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Topology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processing</a:t>
                </a:r>
                <a:endParaRPr lang="en-US" sz="1200" dirty="0"/>
              </a:p>
            </p:txBody>
          </p:sp>
        </p:grpSp>
      </p:grpSp>
      <p:sp>
        <p:nvSpPr>
          <p:cNvPr id="240" name="Content Placeholder 3">
            <a:extLst>
              <a:ext uri="{FF2B5EF4-FFF2-40B4-BE49-F238E27FC236}">
                <a16:creationId xmlns:a16="http://schemas.microsoft.com/office/drawing/2014/main" id="{BE645AA5-E251-2C44-8CDF-9D01194C8E88}"/>
              </a:ext>
            </a:extLst>
          </p:cNvPr>
          <p:cNvSpPr txBox="1">
            <a:spLocks/>
          </p:cNvSpPr>
          <p:nvPr/>
        </p:nvSpPr>
        <p:spPr>
          <a:xfrm>
            <a:off x="8367386" y="4176785"/>
            <a:ext cx="3551495" cy="17355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2400" dirty="0">
                <a:solidFill>
                  <a:srgbClr val="000000"/>
                </a:solidFill>
              </a:rPr>
              <a:t>Service Abstraction Layer: </a:t>
            </a:r>
          </a:p>
          <a:p>
            <a:pPr indent="-280988"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interconnects internal, external applications and services</a:t>
            </a:r>
          </a:p>
        </p:txBody>
      </p:sp>
    </p:spTree>
    <p:extLst>
      <p:ext uri="{BB962C8B-B14F-4D97-AF65-F5344CB8AC3E}">
        <p14:creationId xmlns:p14="http://schemas.microsoft.com/office/powerpoint/2010/main" val="160864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7" grpId="0"/>
      <p:bldP spid="172" grpId="0" animBg="1"/>
      <p:bldP spid="173" grpId="0"/>
      <p:bldP spid="240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dirty="0"/>
              <a:t>ONOS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914306"/>
            <a:chOff x="7097678" y="3476021"/>
            <a:chExt cx="5202393" cy="914306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southbound abstractions,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protocols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858974" cy="413739"/>
              <a:chOff x="4304185" y="4617263"/>
              <a:chExt cx="858974" cy="413739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842600" cy="4137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6" y="3554472"/>
              <a:ext cx="777777" cy="338554"/>
              <a:chOff x="1929852" y="4542126"/>
              <a:chExt cx="1083553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77777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8032376" y="3552514"/>
              <a:ext cx="573691" cy="338554"/>
              <a:chOff x="1951130" y="4538598"/>
              <a:chExt cx="1062275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2014708" y="4538598"/>
                <a:ext cx="70390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40939" y="3553498"/>
              <a:ext cx="561323" cy="338554"/>
              <a:chOff x="1921370" y="4542126"/>
              <a:chExt cx="1092035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921370" y="4542126"/>
                <a:ext cx="79756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533020" cy="338554"/>
              <a:chOff x="1933590" y="4542126"/>
              <a:chExt cx="1079815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76559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768563" cy="341965"/>
              <a:chOff x="1907908" y="4523169"/>
              <a:chExt cx="1105497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0994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packet</a:t>
                </a:r>
              </a:p>
            </p:txBody>
          </p:sp>
        </p:grp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0" y="2319147"/>
            <a:ext cx="1896665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northbound abstractions,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protocols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35902" y="2266373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ONOS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distributed core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56131" y="3853524"/>
              <a:ext cx="971340" cy="459826"/>
              <a:chOff x="3067713" y="457817"/>
              <a:chExt cx="1563748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067713" y="541671"/>
                <a:ext cx="156374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statistics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513930" y="3839969"/>
              <a:ext cx="889706" cy="459826"/>
              <a:chOff x="3128876" y="457817"/>
              <a:chExt cx="1432326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140940" y="541671"/>
                <a:ext cx="1417294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25471" y="3279854"/>
              <a:ext cx="889706" cy="459826"/>
              <a:chOff x="3128876" y="457817"/>
              <a:chExt cx="1432326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306184" y="541671"/>
                <a:ext cx="108681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71141" y="3852495"/>
              <a:ext cx="889706" cy="459826"/>
              <a:chOff x="3154244" y="470343"/>
              <a:chExt cx="1432326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370539" y="541671"/>
                <a:ext cx="95810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655384" y="3279854"/>
              <a:ext cx="889706" cy="459826"/>
              <a:chOff x="3128876" y="457817"/>
              <a:chExt cx="1432326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3296911" y="541671"/>
                <a:ext cx="110535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paths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686140" y="3279854"/>
              <a:ext cx="1166221" cy="459826"/>
              <a:chOff x="3003364" y="457817"/>
              <a:chExt cx="1692457" cy="459826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003364" y="541671"/>
                <a:ext cx="1692457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 rules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86913" y="3284449"/>
              <a:ext cx="986973" cy="459826"/>
              <a:chOff x="3128876" y="457817"/>
              <a:chExt cx="1432326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52699" y="541671"/>
                <a:ext cx="139379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topology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>
                <a:solidFill>
                  <a:srgbClr val="000000"/>
                </a:solidFill>
              </a:rPr>
              <a:t>intent framework: high-level specification of service: what rather than how</a:t>
            </a:r>
          </a:p>
          <a:p>
            <a:r>
              <a:rPr lang="en-US" sz="2400" dirty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</a:p>
        </p:txBody>
      </p:sp>
    </p:spTree>
    <p:extLst>
      <p:ext uri="{BB962C8B-B14F-4D97-AF65-F5344CB8AC3E}">
        <p14:creationId xmlns:p14="http://schemas.microsoft.com/office/powerpoint/2010/main" val="362254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dependability, security: “baked in” from day one? 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networks, protocols meeting mission-specific requirements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e.g., real-time, ultra-reliable, ultra-secure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Internet-scaling: beyond a single AS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SDN critical in 5G cellular networks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SDN:  selected challenges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SDN-computed versus router-computer forwarding tables: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just one example of logically-centralized-computed versus protocol computed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one could imagine SDN-computed congestion control: 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controller sets sender rates based on router-reported (to controller) congestion levels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SDN and the future of traditional network protocols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800" dirty="0">
                  <a:solidFill>
                    <a:srgbClr val="0000A8"/>
                  </a:solidFill>
                </a:rPr>
                <a:t>How will implementation of network functionality (SDN versus protocols) evolve?</a:t>
              </a: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24236</TotalTime>
  <Words>12966</Words>
  <Application>Microsoft Office PowerPoint</Application>
  <PresentationFormat>宽屏</PresentationFormat>
  <Paragraphs>3481</Paragraphs>
  <Slides>120</Slides>
  <Notes>78</Notes>
  <HiddenSlides>1</HiddenSlides>
  <MMClips>0</MMClips>
  <ScaleCrop>false</ScaleCrop>
  <HeadingPairs>
    <vt:vector size="8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120</vt:i4>
      </vt:variant>
    </vt:vector>
  </HeadingPairs>
  <TitlesOfParts>
    <vt:vector size="134" baseType="lpstr">
      <vt:lpstr>TimesLTPro</vt:lpstr>
      <vt:lpstr>ZapfDingbats</vt:lpstr>
      <vt:lpstr>Arial</vt:lpstr>
      <vt:lpstr>Arial Narrow</vt:lpstr>
      <vt:lpstr>Calibri</vt:lpstr>
      <vt:lpstr>Calibri Light</vt:lpstr>
      <vt:lpstr>Comic Sans MS</vt:lpstr>
      <vt:lpstr>Courier New</vt:lpstr>
      <vt:lpstr>Gill Sans MT</vt:lpstr>
      <vt:lpstr>Times New Roman</vt:lpstr>
      <vt:lpstr>Wingdings</vt:lpstr>
      <vt:lpstr>Office Theme</vt:lpstr>
      <vt:lpstr>1_Office Theme</vt:lpstr>
      <vt:lpstr>Clip</vt:lpstr>
      <vt:lpstr>Network layer control plane: our goals</vt:lpstr>
      <vt:lpstr>Network layer: “control plane” roadmap</vt:lpstr>
      <vt:lpstr>Network-layer functions</vt:lpstr>
      <vt:lpstr>Per-router control plane</vt:lpstr>
      <vt:lpstr>Software-Defined Networking (SDN) control plane</vt:lpstr>
      <vt:lpstr>Per-router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Inter-AS routing:  a role in intradomain forwarding</vt:lpstr>
      <vt:lpstr>Interconnected ASes</vt:lpstr>
      <vt:lpstr>Intra-AS routing:  routing within an AS</vt:lpstr>
      <vt:lpstr>OSPF (Open Shortest Path First) routing</vt:lpstr>
      <vt:lpstr>Hierarchical OSPF</vt:lpstr>
      <vt:lpstr>Network layer: “control plane” roadmap</vt:lpstr>
      <vt:lpstr>Interconnected ASes</vt:lpstr>
      <vt:lpstr>Internet inter-AS routing: BGP</vt:lpstr>
      <vt:lpstr>eBGP, iBGP connections</vt:lpstr>
      <vt:lpstr>BGP basics</vt:lpstr>
      <vt:lpstr>Path attributes and BGP routes</vt:lpstr>
      <vt:lpstr>BGP: achieving policy via advertisements</vt:lpstr>
      <vt:lpstr>BGP: achieving policy via advertisements (more)</vt:lpstr>
      <vt:lpstr>BGP path advertisement</vt:lpstr>
      <vt:lpstr>BGP path advertisement: multiple paths</vt:lpstr>
      <vt:lpstr>BGP: populating forwarding tables </vt:lpstr>
      <vt:lpstr>BGP: populating forwarding tables </vt:lpstr>
      <vt:lpstr>Hot potato routing</vt:lpstr>
      <vt:lpstr>BGP route selection</vt:lpstr>
      <vt:lpstr>BGP protocol messages</vt:lpstr>
      <vt:lpstr>Why different Intra-, Inter-AS routing ? </vt:lpstr>
      <vt:lpstr>Network layer: “control plane” roadmap</vt:lpstr>
      <vt:lpstr>Software defined networking (SDN)</vt:lpstr>
      <vt:lpstr>Per-router control plane</vt:lpstr>
      <vt:lpstr>Software-Defined Networking (SDN) control plane</vt:lpstr>
      <vt:lpstr>Software defined networking (SDN)</vt:lpstr>
      <vt:lpstr>SDN analogy: mainframe to PC revolution</vt:lpstr>
      <vt:lpstr>Traffic engineering: difficult with traditional routing</vt:lpstr>
      <vt:lpstr>Traffic engineering: difficult with traditional routing</vt:lpstr>
      <vt:lpstr>Traffic engineering: difficult with traditional routing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Components of SDN controller</vt:lpstr>
      <vt:lpstr>OpenFlow protocol</vt:lpstr>
      <vt:lpstr>OpenFlow: controller-to-switch messages</vt:lpstr>
      <vt:lpstr>OpenFlow: switch-to-controller messages</vt:lpstr>
      <vt:lpstr>SDN: control/data plane interaction example</vt:lpstr>
      <vt:lpstr>SDN: control/data plane interaction example</vt:lpstr>
      <vt:lpstr>Google ORION SDN control plane</vt:lpstr>
      <vt:lpstr>OpenDaylight (ODL) controller</vt:lpstr>
      <vt:lpstr>ONOS controller</vt:lpstr>
      <vt:lpstr>SDN:  selected challenges</vt:lpstr>
      <vt:lpstr>SDN and the future of traditional network protocols</vt:lpstr>
      <vt:lpstr>Network layer: “control plane” roadmap</vt:lpstr>
      <vt:lpstr>ICMP: internet control message protocol</vt:lpstr>
      <vt:lpstr>Traceroute and ICMP</vt:lpstr>
      <vt:lpstr>Network layer: “control plane” roadmap</vt:lpstr>
      <vt:lpstr>What is network management?</vt:lpstr>
      <vt:lpstr>Components of network management</vt:lpstr>
      <vt:lpstr>Network operator approaches to management</vt:lpstr>
      <vt:lpstr>SNMP protocol</vt:lpstr>
      <vt:lpstr>SNMP protocol: message types</vt:lpstr>
      <vt:lpstr>SNMP protocol: message formats</vt:lpstr>
      <vt:lpstr>SNMP: Management Information Base (MIB)</vt:lpstr>
      <vt:lpstr>NETCONF overview</vt:lpstr>
      <vt:lpstr>NETCONF initialization, exchange, close</vt:lpstr>
      <vt:lpstr>Selected NETCONF Operations</vt:lpstr>
      <vt:lpstr>Sample NETCONF RPC message</vt:lpstr>
      <vt:lpstr>YANG</vt:lpstr>
      <vt:lpstr>Network layer, control plane:  Done!</vt:lpstr>
      <vt:lpstr>Network layer:  Summary</vt:lpstr>
      <vt:lpstr>Additional Chapter 5 slides</vt:lpstr>
      <vt:lpstr>Distance vector: another example</vt:lpstr>
      <vt:lpstr>Distance vector: another example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倩怡 黄</cp:lastModifiedBy>
  <cp:revision>729</cp:revision>
  <dcterms:created xsi:type="dcterms:W3CDTF">2020-01-18T07:24:59Z</dcterms:created>
  <dcterms:modified xsi:type="dcterms:W3CDTF">2024-11-23T15:49:22Z</dcterms:modified>
</cp:coreProperties>
</file>